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55" r:id="rId3"/>
    <p:sldId id="356" r:id="rId4"/>
    <p:sldId id="358" r:id="rId5"/>
    <p:sldId id="362" r:id="rId6"/>
    <p:sldId id="357" r:id="rId7"/>
    <p:sldId id="365" r:id="rId8"/>
    <p:sldId id="368" r:id="rId9"/>
    <p:sldId id="273" r:id="rId10"/>
    <p:sldId id="359" r:id="rId11"/>
    <p:sldId id="360" r:id="rId12"/>
    <p:sldId id="361" r:id="rId13"/>
    <p:sldId id="272" r:id="rId14"/>
    <p:sldId id="363" r:id="rId15"/>
    <p:sldId id="364" r:id="rId16"/>
    <p:sldId id="366" r:id="rId17"/>
    <p:sldId id="367" r:id="rId18"/>
    <p:sldId id="369" r:id="rId19"/>
  </p:sldIdLst>
  <p:sldSz cx="9144000" cy="6858000" type="screen4x3"/>
  <p:notesSz cx="6858000" cy="9525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orient="horz" pos="3716">
          <p15:clr>
            <a:srgbClr val="A4A3A4"/>
          </p15:clr>
        </p15:guide>
        <p15:guide id="3" orient="horz" pos="2163">
          <p15:clr>
            <a:srgbClr val="A4A3A4"/>
          </p15:clr>
        </p15:guide>
        <p15:guide id="4" pos="3767">
          <p15:clr>
            <a:srgbClr val="A4A3A4"/>
          </p15:clr>
        </p15:guide>
        <p15:guide id="5" pos="144">
          <p15:clr>
            <a:srgbClr val="A4A3A4"/>
          </p15:clr>
        </p15:guide>
        <p15:guide id="6" pos="561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a Resende" initials="NR" lastIdx="1" clrIdx="0">
    <p:extLst>
      <p:ext uri="{19B8F6BF-5375-455C-9EA6-DF929625EA0E}">
        <p15:presenceInfo xmlns:p15="http://schemas.microsoft.com/office/powerpoint/2012/main" userId="S::natalia.resende@dcu.ie::b94a16b5-4ae2-4071-bd2e-a7556aa6b8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58A"/>
    <a:srgbClr val="452276"/>
    <a:srgbClr val="373895"/>
    <a:srgbClr val="89C766"/>
    <a:srgbClr val="0BB79D"/>
    <a:srgbClr val="64B4B5"/>
    <a:srgbClr val="6993CD"/>
    <a:srgbClr val="ECF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1" autoAdjust="0"/>
    <p:restoredTop sz="90867" autoAdjust="0"/>
  </p:normalViewPr>
  <p:slideViewPr>
    <p:cSldViewPr snapToGrid="0" showGuides="1">
      <p:cViewPr varScale="1">
        <p:scale>
          <a:sx n="101" d="100"/>
          <a:sy n="101" d="100"/>
        </p:scale>
        <p:origin x="1656" y="192"/>
      </p:cViewPr>
      <p:guideLst>
        <p:guide orient="horz" pos="756"/>
        <p:guide orient="horz" pos="3716"/>
        <p:guide orient="horz" pos="2163"/>
        <p:guide pos="3767"/>
        <p:guide pos="144"/>
        <p:guide pos="56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07659-66B6-40DC-9427-EF01316DD34C}" type="datetimeFigureOut">
              <a:rPr lang="pt-BR" smtClean="0"/>
              <a:pPr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0" y="714375"/>
            <a:ext cx="4762500" cy="3571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524375"/>
            <a:ext cx="5486400" cy="428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047097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9047097"/>
            <a:ext cx="2971800" cy="476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54B2C-D4D8-457C-BE10-23FFE3F4C090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28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I’ll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bodysway</a:t>
            </a:r>
            <a:r>
              <a:rPr lang="pt-BR" dirty="0"/>
              <a:t> data set </a:t>
            </a:r>
            <a:r>
              <a:rPr lang="pt-BR" dirty="0" err="1"/>
              <a:t>to</a:t>
            </a:r>
            <a:r>
              <a:rPr lang="pt-BR" dirty="0"/>
              <a:t> show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fit</a:t>
            </a:r>
            <a:r>
              <a:rPr lang="pt-BR" dirty="0"/>
              <a:t> LMM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Mtrill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fit</a:t>
            </a:r>
            <a:r>
              <a:rPr lang="pt-BR" dirty="0"/>
              <a:t> GLMM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01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looking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angry</a:t>
            </a:r>
            <a:r>
              <a:rPr lang="pt-BR" dirty="0"/>
              <a:t> faces,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body</a:t>
            </a:r>
            <a:r>
              <a:rPr lang="pt-BR" dirty="0"/>
              <a:t> </a:t>
            </a:r>
            <a:r>
              <a:rPr lang="pt-BR" dirty="0" err="1"/>
              <a:t>sway</a:t>
            </a:r>
            <a:r>
              <a:rPr lang="pt-BR" dirty="0"/>
              <a:t> </a:t>
            </a:r>
            <a:r>
              <a:rPr lang="pt-BR" dirty="0" err="1"/>
              <a:t>tend</a:t>
            </a:r>
            <a:r>
              <a:rPr lang="pt-BR" dirty="0"/>
              <a:t> </a:t>
            </a:r>
            <a:r>
              <a:rPr lang="pt-BR" dirty="0" err="1"/>
              <a:t>reduce</a:t>
            </a:r>
            <a:r>
              <a:rPr lang="pt-BR" dirty="0"/>
              <a:t>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defense</a:t>
            </a:r>
            <a:r>
              <a:rPr lang="pt-BR" dirty="0"/>
              <a:t> </a:t>
            </a:r>
            <a:r>
              <a:rPr lang="pt-BR" dirty="0" err="1"/>
              <a:t>mechanism</a:t>
            </a:r>
            <a:r>
              <a:rPr lang="pt-BR" dirty="0"/>
              <a:t>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observed</a:t>
            </a:r>
            <a:r>
              <a:rPr lang="pt-BR" dirty="0"/>
              <a:t> in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animals</a:t>
            </a:r>
            <a:r>
              <a:rPr lang="pt-BR" dirty="0"/>
              <a:t>.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exposition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neutral faces, </a:t>
            </a:r>
            <a:r>
              <a:rPr lang="pt-BR" dirty="0" err="1"/>
              <a:t>people</a:t>
            </a:r>
            <a:r>
              <a:rPr lang="pt-BR" dirty="0"/>
              <a:t> </a:t>
            </a:r>
            <a:r>
              <a:rPr lang="pt-BR" dirty="0" err="1"/>
              <a:t>tend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relax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happy</a:t>
            </a:r>
            <a:r>
              <a:rPr lang="pt-BR" dirty="0"/>
              <a:t> faces relax </a:t>
            </a:r>
            <a:r>
              <a:rPr lang="pt-BR" dirty="0" err="1"/>
              <a:t>even</a:t>
            </a:r>
            <a:r>
              <a:rPr lang="pt-BR" dirty="0"/>
              <a:t>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People are </a:t>
            </a:r>
            <a:r>
              <a:rPr lang="pt-BR" dirty="0" err="1"/>
              <a:t>using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 GT </a:t>
            </a:r>
            <a:r>
              <a:rPr lang="pt-BR" dirty="0" err="1"/>
              <a:t>lately</a:t>
            </a:r>
            <a:r>
              <a:rPr lang="pt-BR" dirty="0"/>
              <a:t> </a:t>
            </a:r>
            <a:r>
              <a:rPr lang="pt-BR" dirty="0" err="1"/>
              <a:t>specially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easily</a:t>
            </a:r>
            <a:r>
              <a:rPr lang="pt-BR" dirty="0"/>
              <a:t> </a:t>
            </a:r>
            <a:r>
              <a:rPr lang="pt-BR" dirty="0" err="1"/>
              <a:t>accessed</a:t>
            </a:r>
            <a:r>
              <a:rPr lang="pt-BR" dirty="0"/>
              <a:t> 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apps</a:t>
            </a:r>
            <a:r>
              <a:rPr lang="pt-BR" dirty="0"/>
              <a:t> in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devices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output </a:t>
            </a:r>
            <a:r>
              <a:rPr lang="pt-BR" dirty="0" err="1"/>
              <a:t>improved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 over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decade</a:t>
            </a:r>
            <a:r>
              <a:rPr lang="pt-BR" dirty="0"/>
              <a:t>. </a:t>
            </a:r>
            <a:r>
              <a:rPr lang="pt-BR" dirty="0" err="1"/>
              <a:t>So</a:t>
            </a:r>
            <a:r>
              <a:rPr lang="pt-BR" dirty="0"/>
              <a:t>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know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people</a:t>
            </a:r>
            <a:r>
              <a:rPr lang="pt-BR" dirty="0"/>
              <a:t> are </a:t>
            </a:r>
            <a:r>
              <a:rPr lang="pt-BR" dirty="0" err="1"/>
              <a:t>somehow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</a:t>
            </a:r>
            <a:r>
              <a:rPr lang="pt-BR" dirty="0" err="1"/>
              <a:t>differently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devices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people</a:t>
            </a:r>
            <a:r>
              <a:rPr lang="pt-BR" dirty="0"/>
              <a:t> are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new </a:t>
            </a:r>
            <a:r>
              <a:rPr lang="pt-BR" dirty="0" err="1"/>
              <a:t>structures</a:t>
            </a:r>
            <a:r>
              <a:rPr lang="pt-BR" dirty="0"/>
              <a:t>, </a:t>
            </a:r>
            <a:r>
              <a:rPr lang="pt-BR" dirty="0" err="1"/>
              <a:t>specially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ones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are </a:t>
            </a:r>
            <a:r>
              <a:rPr lang="pt-BR" dirty="0" err="1"/>
              <a:t>difficult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language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25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I’m</a:t>
            </a:r>
            <a:r>
              <a:rPr lang="pt-BR" dirty="0"/>
              <a:t> </a:t>
            </a:r>
            <a:r>
              <a:rPr lang="pt-BR" dirty="0" err="1"/>
              <a:t>going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go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steps</a:t>
            </a:r>
            <a:r>
              <a:rPr lang="pt-BR" dirty="0"/>
              <a:t> in </a:t>
            </a:r>
            <a:r>
              <a:rPr lang="pt-BR" dirty="0" err="1"/>
              <a:t>R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 </a:t>
            </a:r>
            <a:r>
              <a:rPr lang="pt-BR" dirty="0" err="1"/>
              <a:t>showing</a:t>
            </a:r>
            <a:r>
              <a:rPr lang="pt-BR" dirty="0"/>
              <a:t> a script for </a:t>
            </a:r>
            <a:r>
              <a:rPr lang="pt-BR" dirty="0" err="1"/>
              <a:t>both</a:t>
            </a:r>
            <a:r>
              <a:rPr lang="pt-BR" dirty="0"/>
              <a:t> </a:t>
            </a:r>
            <a:r>
              <a:rPr lang="pt-BR" dirty="0" err="1"/>
              <a:t>datasets</a:t>
            </a:r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588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54B2C-D4D8-457C-BE10-23FFE3F4C090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0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dapt_PowerPointTitleSlide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" y="-62999"/>
            <a:ext cx="9252912" cy="698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408" y="2202498"/>
            <a:ext cx="8055331" cy="65776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407" y="2927043"/>
            <a:ext cx="8057715" cy="6973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500" b="1" i="0">
                <a:solidFill>
                  <a:srgbClr val="5F448B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dapt_Logo_RGB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3402" r="13402" b="13402"/>
          <a:stretch/>
        </p:blipFill>
        <p:spPr>
          <a:xfrm>
            <a:off x="264160" y="709469"/>
            <a:ext cx="1326101" cy="1326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15" y="-466216"/>
            <a:ext cx="10483926" cy="13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664" y="2139650"/>
            <a:ext cx="1485048" cy="1735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823853" y="2139650"/>
            <a:ext cx="1485048" cy="1735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780042" y="2139650"/>
            <a:ext cx="1485048" cy="1735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736230" y="2139650"/>
            <a:ext cx="1485048" cy="1735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58838" y="4029568"/>
            <a:ext cx="1497012" cy="875259"/>
          </a:xfrm>
          <a:prstGeom prst="rect">
            <a:avLst/>
          </a:prstGeom>
        </p:spPr>
        <p:txBody>
          <a:bodyPr vert="horz"/>
          <a:lstStyle>
            <a:lvl1pPr marL="0" indent="0" algn="ctr" rtl="0">
              <a:buNone/>
              <a:defRPr sz="1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ctr" rtl="0"/>
            <a:r>
              <a:rPr lang="en-US" sz="1400" b="1" i="0" u="none" strike="noStrike" kern="1200" baseline="0" dirty="0">
                <a:solidFill>
                  <a:srgbClr val="000000"/>
                </a:solidFill>
                <a:latin typeface="Calibri"/>
              </a:rPr>
              <a:t>Name Surname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442276"/>
                </a:solidFill>
                <a:latin typeface="Calibri"/>
              </a:rPr>
              <a:t>Title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7F7F7F"/>
                </a:solidFill>
                <a:latin typeface="Calibri"/>
              </a:rPr>
              <a:t>Description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20769" y="4029568"/>
            <a:ext cx="1497012" cy="875259"/>
          </a:xfrm>
          <a:prstGeom prst="rect">
            <a:avLst/>
          </a:prstGeom>
        </p:spPr>
        <p:txBody>
          <a:bodyPr vert="horz"/>
          <a:lstStyle>
            <a:lvl1pPr marL="0" indent="0" algn="ctr" rtl="0">
              <a:buNone/>
              <a:defRPr sz="1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ctr" rtl="0"/>
            <a:r>
              <a:rPr lang="en-US" sz="1400" b="1" i="0" u="none" strike="noStrike" kern="1200" baseline="0" dirty="0">
                <a:solidFill>
                  <a:srgbClr val="000000"/>
                </a:solidFill>
                <a:latin typeface="Calibri"/>
              </a:rPr>
              <a:t>Name Surname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442276"/>
                </a:solidFill>
                <a:latin typeface="Calibri"/>
              </a:rPr>
              <a:t>Title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7F7F7F"/>
                </a:solidFill>
                <a:latin typeface="Calibri"/>
              </a:rPr>
              <a:t>Description</a:t>
            </a:r>
          </a:p>
          <a:p>
            <a:pPr algn="ctr"/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82700" y="4029568"/>
            <a:ext cx="1497012" cy="875259"/>
          </a:xfrm>
          <a:prstGeom prst="rect">
            <a:avLst/>
          </a:prstGeom>
        </p:spPr>
        <p:txBody>
          <a:bodyPr vert="horz"/>
          <a:lstStyle>
            <a:lvl1pPr marL="0" indent="0" algn="ctr" rtl="0">
              <a:buNone/>
              <a:defRPr sz="1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ctr" rtl="0"/>
            <a:r>
              <a:rPr lang="en-US" sz="1400" b="1" i="0" u="none" strike="noStrike" kern="1200" baseline="0" dirty="0">
                <a:solidFill>
                  <a:srgbClr val="000000"/>
                </a:solidFill>
                <a:latin typeface="Calibri"/>
              </a:rPr>
              <a:t>Name Surname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442276"/>
                </a:solidFill>
                <a:latin typeface="Calibri"/>
              </a:rPr>
              <a:t>Title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7F7F7F"/>
                </a:solidFill>
                <a:latin typeface="Calibri"/>
              </a:rPr>
              <a:t>Description</a:t>
            </a:r>
          </a:p>
          <a:p>
            <a:pPr algn="ctr"/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735873" y="4029568"/>
            <a:ext cx="1497012" cy="875259"/>
          </a:xfrm>
          <a:prstGeom prst="rect">
            <a:avLst/>
          </a:prstGeom>
        </p:spPr>
        <p:txBody>
          <a:bodyPr vert="horz"/>
          <a:lstStyle>
            <a:lvl1pPr marL="0" indent="0" algn="ctr" rtl="0">
              <a:buNone/>
              <a:defRPr sz="16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ctr" rtl="0"/>
            <a:r>
              <a:rPr lang="en-US" sz="1400" b="1" i="0" u="none" strike="noStrike" kern="1200" baseline="0" dirty="0">
                <a:solidFill>
                  <a:srgbClr val="000000"/>
                </a:solidFill>
                <a:latin typeface="Calibri"/>
              </a:rPr>
              <a:t>Name Surname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442276"/>
                </a:solidFill>
                <a:latin typeface="Calibri"/>
              </a:rPr>
              <a:t>Title</a:t>
            </a:r>
          </a:p>
          <a:p>
            <a:pPr algn="ctr" rtl="0"/>
            <a:r>
              <a:rPr lang="en-US" sz="1400" b="0" i="0" u="none" strike="noStrike" kern="1200" baseline="0" dirty="0">
                <a:solidFill>
                  <a:srgbClr val="7F7F7F"/>
                </a:solidFill>
                <a:latin typeface="Calibri"/>
              </a:rPr>
              <a:t>Description</a:t>
            </a:r>
          </a:p>
          <a:p>
            <a:pPr algn="ctr"/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28600" y="1200151"/>
            <a:ext cx="8250238" cy="4699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203131"/>
            <a:ext cx="9144000" cy="4800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pic>
        <p:nvPicPr>
          <p:cNvPr id="3" name="Picture 2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27216" y="1203131"/>
            <a:ext cx="4283264" cy="4696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/>
              <a:t> </a:t>
            </a:r>
          </a:p>
        </p:txBody>
      </p:sp>
      <p:pic>
        <p:nvPicPr>
          <p:cNvPr id="3" name="Picture 2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0"/>
          </p:nvPr>
        </p:nvSpPr>
        <p:spPr>
          <a:xfrm>
            <a:off x="228600" y="1200151"/>
            <a:ext cx="4272663" cy="4699000"/>
          </a:xfrm>
          <a:prstGeom prst="rect">
            <a:avLst/>
          </a:prstGeom>
        </p:spPr>
        <p:txBody>
          <a:bodyPr vert="horz"/>
          <a:lstStyle>
            <a:lvl1pPr>
              <a:defRPr sz="1800">
                <a:latin typeface="Calibri"/>
                <a:cs typeface="Calibri"/>
              </a:defRPr>
            </a:lvl1pPr>
            <a:lvl2pPr>
              <a:defRPr sz="1800">
                <a:latin typeface="Calibri"/>
                <a:cs typeface="Calibri"/>
              </a:defRPr>
            </a:lvl2pPr>
            <a:lvl3pPr>
              <a:defRPr sz="18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1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6591" y="1203131"/>
            <a:ext cx="2160000" cy="2160000"/>
          </a:xfrm>
          <a:prstGeom prst="rect">
            <a:avLst/>
          </a:prstGeom>
          <a:solidFill>
            <a:srgbClr val="452276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pic>
        <p:nvPicPr>
          <p:cNvPr id="3" name="Picture 2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3492000" y="1203131"/>
            <a:ext cx="2160000" cy="2160000"/>
          </a:xfrm>
          <a:prstGeom prst="rect">
            <a:avLst/>
          </a:prstGeom>
          <a:solidFill>
            <a:srgbClr val="6993CD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6137408" y="1203131"/>
            <a:ext cx="2160000" cy="2160000"/>
          </a:xfrm>
          <a:prstGeom prst="rect">
            <a:avLst/>
          </a:prstGeom>
          <a:solidFill>
            <a:srgbClr val="64B4B5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846591" y="3842338"/>
            <a:ext cx="2160000" cy="2160000"/>
          </a:xfrm>
          <a:prstGeom prst="rect">
            <a:avLst/>
          </a:prstGeom>
          <a:solidFill>
            <a:srgbClr val="0BB79D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3492000" y="3842338"/>
            <a:ext cx="2160000" cy="2160000"/>
          </a:xfrm>
          <a:prstGeom prst="rect">
            <a:avLst/>
          </a:prstGeom>
          <a:solidFill>
            <a:srgbClr val="89C766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20" name="Content Placeholder 2"/>
          <p:cNvSpPr>
            <a:spLocks noGrp="1"/>
          </p:cNvSpPr>
          <p:nvPr>
            <p:ph idx="14"/>
          </p:nvPr>
        </p:nvSpPr>
        <p:spPr>
          <a:xfrm>
            <a:off x="6137408" y="3842338"/>
            <a:ext cx="2160000" cy="2160000"/>
          </a:xfrm>
          <a:prstGeom prst="rect">
            <a:avLst/>
          </a:prstGeo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1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_Inf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6591" y="1203131"/>
            <a:ext cx="2160000" cy="2160000"/>
          </a:xfrm>
          <a:prstGeom prst="rect">
            <a:avLst/>
          </a:prstGeom>
          <a:solidFill>
            <a:srgbClr val="452276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pic>
        <p:nvPicPr>
          <p:cNvPr id="3" name="Picture 2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3492000" y="1203131"/>
            <a:ext cx="2160000" cy="2160000"/>
          </a:xfrm>
          <a:prstGeom prst="rect">
            <a:avLst/>
          </a:prstGeom>
          <a:solidFill>
            <a:srgbClr val="6993CD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6137408" y="1203131"/>
            <a:ext cx="2160000" cy="2160000"/>
          </a:xfrm>
          <a:prstGeom prst="rect">
            <a:avLst/>
          </a:prstGeom>
          <a:solidFill>
            <a:srgbClr val="64B4B5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846591" y="3842338"/>
            <a:ext cx="2160000" cy="2160000"/>
          </a:xfrm>
          <a:prstGeom prst="rect">
            <a:avLst/>
          </a:prstGeom>
          <a:solidFill>
            <a:srgbClr val="0BB79D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3492000" y="3842338"/>
            <a:ext cx="2160000" cy="2160000"/>
          </a:xfrm>
          <a:prstGeom prst="rect">
            <a:avLst/>
          </a:prstGeom>
          <a:solidFill>
            <a:srgbClr val="89C766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20" name="Content Placeholder 2"/>
          <p:cNvSpPr>
            <a:spLocks noGrp="1"/>
          </p:cNvSpPr>
          <p:nvPr>
            <p:ph idx="14"/>
          </p:nvPr>
        </p:nvSpPr>
        <p:spPr>
          <a:xfrm>
            <a:off x="6137408" y="3842338"/>
            <a:ext cx="2160000" cy="2160000"/>
          </a:xfrm>
          <a:prstGeom prst="rect">
            <a:avLst/>
          </a:prstGeom>
          <a:solidFill>
            <a:srgbClr val="128F3C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 b="0" i="0">
                <a:solidFill>
                  <a:srgbClr val="FFFFFF"/>
                </a:solidFill>
                <a:latin typeface="Calibri"/>
                <a:cs typeface="Calibri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ga-IE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45844" y="1200150"/>
            <a:ext cx="8664794" cy="48021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e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260600" y="1317085"/>
            <a:ext cx="2311400" cy="2303462"/>
          </a:xfrm>
          <a:prstGeom prst="rect">
            <a:avLst/>
          </a:prstGeom>
          <a:solidFill>
            <a:schemeClr val="bg2"/>
          </a:solidFill>
          <a:ln w="76200" cmpd="sng">
            <a:solidFill>
              <a:srgbClr val="FFFFFF"/>
            </a:solidFill>
          </a:ln>
        </p:spPr>
        <p:txBody>
          <a:bodyPr vert="horz" tIns="18720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0" y="1317085"/>
            <a:ext cx="2311400" cy="2303462"/>
          </a:xfrm>
          <a:prstGeom prst="rect">
            <a:avLst/>
          </a:prstGeom>
          <a:solidFill>
            <a:schemeClr val="accent1"/>
          </a:solidFill>
          <a:ln w="76200" cmpd="sng">
            <a:solidFill>
              <a:srgbClr val="FFFFFF"/>
            </a:solidFill>
          </a:ln>
        </p:spPr>
        <p:txBody>
          <a:bodyPr vert="horz" tIns="18720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0" y="3620505"/>
            <a:ext cx="2311400" cy="2303462"/>
          </a:xfrm>
          <a:prstGeom prst="rect">
            <a:avLst/>
          </a:prstGeom>
          <a:solidFill>
            <a:schemeClr val="accent3"/>
          </a:solidFill>
          <a:ln w="76200" cmpd="sng">
            <a:solidFill>
              <a:srgbClr val="FFFFFF"/>
            </a:solidFill>
          </a:ln>
        </p:spPr>
        <p:txBody>
          <a:bodyPr vert="horz" tIns="187200" bIns="187200" anchor="b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60600" y="3620505"/>
            <a:ext cx="2311400" cy="2303462"/>
          </a:xfrm>
          <a:prstGeom prst="rect">
            <a:avLst/>
          </a:prstGeom>
          <a:solidFill>
            <a:schemeClr val="accent4"/>
          </a:solidFill>
          <a:ln w="76200" cmpd="sng">
            <a:solidFill>
              <a:srgbClr val="FFFFFF"/>
            </a:solidFill>
          </a:ln>
        </p:spPr>
        <p:txBody>
          <a:bodyPr vert="horz" tIns="187200" bIns="187200" anchor="b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67439" y="2792222"/>
            <a:ext cx="1641013" cy="1648962"/>
          </a:xfrm>
          <a:prstGeom prst="rect">
            <a:avLst/>
          </a:prstGeom>
          <a:solidFill>
            <a:schemeClr val="tx2"/>
          </a:solidFill>
          <a:ln w="76200" cmpd="sng">
            <a:solidFill>
              <a:schemeClr val="bg1"/>
            </a:solidFill>
          </a:ln>
        </p:spPr>
        <p:txBody>
          <a:bodyPr vert="horz" tIns="187200" bIns="18720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0" y="6572176"/>
            <a:ext cx="1941840" cy="1085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9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4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idre.ucla.edu/r/library/r-library-contrast-coding-systems-for-categorical-variabl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171" y="6304999"/>
            <a:ext cx="2597362" cy="22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8534" y="2164469"/>
            <a:ext cx="8340603" cy="657764"/>
          </a:xfrm>
        </p:spPr>
        <p:txBody>
          <a:bodyPr/>
          <a:lstStyle/>
          <a:p>
            <a:pPr algn="ctr"/>
            <a:r>
              <a:rPr lang="en-IE" dirty="0">
                <a:solidFill>
                  <a:schemeClr val="accent5"/>
                </a:solidFill>
              </a:rPr>
              <a:t>Mixed-effects models in R</a:t>
            </a:r>
            <a:endParaRPr lang="en-US" sz="2400" dirty="0">
              <a:solidFill>
                <a:schemeClr val="accent5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MSCA_logo.png" descr="MSCA_logo.png">
            <a:extLst>
              <a:ext uri="{FF2B5EF4-FFF2-40B4-BE49-F238E27FC236}">
                <a16:creationId xmlns:a16="http://schemas.microsoft.com/office/drawing/2014/main" id="{9C81FFD7-134B-F046-9A90-DBF1B4968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76" y="822455"/>
            <a:ext cx="1166102" cy="113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928AB-EA25-BD4D-A47F-E74292DFB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47" y="807847"/>
            <a:ext cx="2066745" cy="876300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E8065410-2541-514B-9C25-483B4375A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77" y="2731641"/>
            <a:ext cx="6483846" cy="697359"/>
          </a:xfrm>
        </p:spPr>
        <p:txBody>
          <a:bodyPr/>
          <a:lstStyle/>
          <a:p>
            <a:pPr algn="ctr"/>
            <a:r>
              <a:rPr lang="en-IE" sz="1900" b="0" dirty="0">
                <a:latin typeface="+mj-lt"/>
                <a:ea typeface="Tahoma" pitchFamily="34" charset="0"/>
                <a:cs typeface="Arial" pitchFamily="34" charset="0"/>
              </a:rPr>
              <a:t>Natalia </a:t>
            </a:r>
            <a:r>
              <a:rPr lang="en-IE" sz="1900" b="0" dirty="0" err="1">
                <a:latin typeface="+mj-lt"/>
                <a:ea typeface="Tahoma" pitchFamily="34" charset="0"/>
                <a:cs typeface="Arial" pitchFamily="34" charset="0"/>
              </a:rPr>
              <a:t>Resende</a:t>
            </a:r>
            <a:endParaRPr lang="en-IE" sz="1900" b="0" dirty="0">
              <a:latin typeface="+mj-lt"/>
              <a:ea typeface="Tahoma" pitchFamily="34" charset="0"/>
              <a:cs typeface="Arial" pitchFamily="34" charset="0"/>
            </a:endParaRPr>
          </a:p>
          <a:p>
            <a:pPr algn="ctr"/>
            <a:r>
              <a:rPr lang="en-IE" sz="1900" b="0" dirty="0">
                <a:latin typeface="+mj-lt"/>
                <a:ea typeface="Tahoma" pitchFamily="34" charset="0"/>
                <a:cs typeface="Arial" pitchFamily="34" charset="0"/>
              </a:rPr>
              <a:t>Marie </a:t>
            </a:r>
            <a:r>
              <a:rPr lang="en-IE" sz="1900" b="0" dirty="0" err="1">
                <a:latin typeface="+mj-lt"/>
                <a:ea typeface="Tahoma" pitchFamily="34" charset="0"/>
                <a:cs typeface="Arial" pitchFamily="34" charset="0"/>
              </a:rPr>
              <a:t>Skłodowska</a:t>
            </a:r>
            <a:r>
              <a:rPr lang="en-IE" sz="1900" b="0" dirty="0">
                <a:latin typeface="+mj-lt"/>
                <a:ea typeface="Tahoma" pitchFamily="34" charset="0"/>
                <a:cs typeface="Arial" pitchFamily="34" charset="0"/>
              </a:rPr>
              <a:t>-Curie research fellow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B58173-AC1E-564E-B4B3-34ED07A75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649" y="3654900"/>
            <a:ext cx="3609317" cy="12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420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068C-E402-0046-A35F-D526A89AC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200151"/>
            <a:ext cx="8756904" cy="4699000"/>
          </a:xfrm>
        </p:spPr>
        <p:txBody>
          <a:bodyPr/>
          <a:lstStyle/>
          <a:p>
            <a:endParaRPr lang="pt-BR" i="1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8CF03-ECBE-BE46-BB25-B6D6D4B4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88" y="1088175"/>
            <a:ext cx="7221728" cy="492295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900DD0-B019-8E4E-8735-6C0E9F89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2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9CEC-6C96-574C-A4C1-1B4B15E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r>
              <a:rPr lang="pt-BR" dirty="0"/>
              <a:t> 1: </a:t>
            </a:r>
            <a:r>
              <a:rPr lang="pt-BR" dirty="0" err="1"/>
              <a:t>Bodysway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(LMM)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63B7-8855-6947-8037-86884AB78D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E" dirty="0"/>
              <a:t>Body sway in response to happy, angry, and neutral faces </a:t>
            </a:r>
            <a:r>
              <a:rPr lang="en-IE" b="1" dirty="0"/>
              <a:t>in adolescents </a:t>
            </a:r>
          </a:p>
          <a:p>
            <a:r>
              <a:rPr lang="en-IE" dirty="0"/>
              <a:t>79 participants</a:t>
            </a:r>
          </a:p>
          <a:p>
            <a:r>
              <a:rPr lang="en-IE" dirty="0"/>
              <a:t>DV: Body sway (SD_AP); </a:t>
            </a:r>
          </a:p>
          <a:p>
            <a:r>
              <a:rPr lang="en-IE" dirty="0"/>
              <a:t>Each pp contributes 60 data points </a:t>
            </a:r>
          </a:p>
          <a:p>
            <a:r>
              <a:rPr lang="en-IE" dirty="0"/>
              <a:t>– Picture category: Happy (20), Angry (20), Neutral (20) </a:t>
            </a:r>
          </a:p>
          <a:p>
            <a:r>
              <a:rPr lang="en-IE" dirty="0"/>
              <a:t>Task-related considerations: </a:t>
            </a:r>
          </a:p>
          <a:p>
            <a:pPr marL="0" indent="0">
              <a:buNone/>
            </a:pPr>
            <a:r>
              <a:rPr lang="en-IE" dirty="0"/>
              <a:t>– Block number (1, 2, 3)</a:t>
            </a:r>
          </a:p>
          <a:p>
            <a:pPr marL="0" indent="0">
              <a:buNone/>
            </a:pPr>
            <a:r>
              <a:rPr lang="en-IE" dirty="0"/>
              <a:t>– Picture number within block (1-20) – Picture identity (20 identities)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pt-BR" i="1" dirty="0"/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F1311-0227-4143-9F19-29E16D63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7" y="4013544"/>
            <a:ext cx="5267071" cy="22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4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9CEC-6C96-574C-A4C1-1B4B15E1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r>
              <a:rPr lang="pt-BR" dirty="0"/>
              <a:t> 2: </a:t>
            </a:r>
            <a:r>
              <a:rPr lang="pt-BR" dirty="0" err="1"/>
              <a:t>Mtrill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(GLMM)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63B7-8855-6947-8037-86884AB78D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200151"/>
            <a:ext cx="8598408" cy="4699000"/>
          </a:xfrm>
        </p:spPr>
        <p:txBody>
          <a:bodyPr/>
          <a:lstStyle/>
          <a:p>
            <a:r>
              <a:rPr lang="en-IE" sz="2400" b="1" dirty="0"/>
              <a:t>AIMS: </a:t>
            </a:r>
            <a:r>
              <a:rPr lang="en-IE" sz="2400" dirty="0"/>
              <a:t>Impact of Google Translate on language processing. Check whether participants re-use in their subsequent speech the syntactic structure previously seen in the Google output </a:t>
            </a:r>
          </a:p>
          <a:p>
            <a:pPr marL="0" indent="0">
              <a:buNone/>
            </a:pPr>
            <a:endParaRPr lang="en-IE" sz="2400" dirty="0"/>
          </a:p>
          <a:p>
            <a:r>
              <a:rPr lang="en-IE" sz="2400" b="1" dirty="0"/>
              <a:t>Structure used: </a:t>
            </a:r>
            <a:r>
              <a:rPr lang="en-IE" sz="2400" dirty="0"/>
              <a:t>noun phrases with a relation of possession between nouns:</a:t>
            </a:r>
          </a:p>
          <a:p>
            <a:endParaRPr lang="en-IE" sz="2400" dirty="0"/>
          </a:p>
          <a:p>
            <a:r>
              <a:rPr lang="en-IE" sz="2400" i="1" dirty="0"/>
              <a:t>E.g. A </a:t>
            </a:r>
            <a:r>
              <a:rPr lang="en-IE" sz="2400" i="1" dirty="0" err="1"/>
              <a:t>capa</a:t>
            </a:r>
            <a:r>
              <a:rPr lang="en-IE" sz="2400" i="1" dirty="0"/>
              <a:t> do </a:t>
            </a:r>
            <a:r>
              <a:rPr lang="en-IE" sz="2400" i="1" dirty="0" err="1"/>
              <a:t>livro</a:t>
            </a:r>
            <a:r>
              <a:rPr lang="en-IE" sz="2400" i="1" dirty="0"/>
              <a:t> </a:t>
            </a:r>
            <a:r>
              <a:rPr lang="en-IE" sz="2400" i="1" dirty="0" err="1"/>
              <a:t>é</a:t>
            </a:r>
            <a:r>
              <a:rPr lang="en-IE" sz="2400" i="1" dirty="0"/>
              <a:t> </a:t>
            </a:r>
            <a:r>
              <a:rPr lang="en-IE" sz="2400" i="1" dirty="0" err="1"/>
              <a:t>vermelha</a:t>
            </a:r>
            <a:r>
              <a:rPr lang="en-IE" sz="2400" i="1" dirty="0"/>
              <a:t> &gt;&gt; Book Cover is red</a:t>
            </a:r>
            <a:r>
              <a:rPr lang="en-IE" sz="2400" b="1" i="1" dirty="0"/>
              <a:t> </a:t>
            </a:r>
            <a:r>
              <a:rPr lang="en-IE" sz="2400" b="1" dirty="0"/>
              <a:t>(NP) or </a:t>
            </a:r>
            <a:r>
              <a:rPr lang="en-IE" sz="2400" i="1" dirty="0"/>
              <a:t>The cover of the book is red </a:t>
            </a:r>
            <a:r>
              <a:rPr lang="en-IE" sz="2400" b="1" dirty="0"/>
              <a:t>(PNP)</a:t>
            </a:r>
          </a:p>
          <a:p>
            <a:pPr marL="0" indent="0">
              <a:buNone/>
            </a:pPr>
            <a:endParaRPr lang="en-IE" sz="2400" b="1" i="1" dirty="0"/>
          </a:p>
          <a:p>
            <a:r>
              <a:rPr lang="en-IE" sz="2400" b="1" dirty="0"/>
              <a:t>Two phases:</a:t>
            </a:r>
            <a:r>
              <a:rPr lang="en-IE" sz="2400" dirty="0"/>
              <a:t> pre-test phase (baseline) and priming phase</a:t>
            </a:r>
            <a:endParaRPr lang="en-IE" sz="2400" b="1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pt-BR" i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44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2: </a:t>
            </a:r>
            <a:r>
              <a:rPr lang="en-US" b="1" dirty="0" err="1"/>
              <a:t>MTrill</a:t>
            </a:r>
            <a:r>
              <a:rPr lang="en-US" b="1" dirty="0"/>
              <a:t>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FCE93-9B82-BF4B-9EF5-2A8BEFAADB69}"/>
              </a:ext>
            </a:extLst>
          </p:cNvPr>
          <p:cNvSpPr/>
          <p:nvPr/>
        </p:nvSpPr>
        <p:spPr>
          <a:xfrm>
            <a:off x="621792" y="3578412"/>
            <a:ext cx="7900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dirty="0"/>
              <a:t>The rationale behind the </a:t>
            </a:r>
            <a:r>
              <a:rPr lang="en-IE" sz="2000" b="1" dirty="0" err="1"/>
              <a:t>MTrill</a:t>
            </a:r>
            <a:r>
              <a:rPr lang="en-IE" sz="2000" b="1" dirty="0"/>
              <a:t> experiment is: </a:t>
            </a:r>
          </a:p>
          <a:p>
            <a:pPr algn="ctr"/>
            <a:endParaRPr lang="en-IE" sz="2000" dirty="0"/>
          </a:p>
          <a:p>
            <a:pPr algn="ctr"/>
            <a:r>
              <a:rPr lang="en-IE" sz="2000" dirty="0"/>
              <a:t>If participants describe the images in English using the same structure previously seen in the output of GNMT more frequently than the structures used in the pre-test phase (which does not involve any interaction with GNMT), then our results suggest that GNMT is capable of influence participants’ grammatical choices.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01626-9448-2644-885C-9A2B3373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74" y="1478548"/>
            <a:ext cx="3577840" cy="1664394"/>
          </a:xfrm>
          <a:prstGeom prst="rect">
            <a:avLst/>
          </a:prstGeom>
        </p:spPr>
      </p:pic>
      <p:pic>
        <p:nvPicPr>
          <p:cNvPr id="6" name="speaking-clipart-speech-production-10.png" descr="speaking-clipart-speech-production-10.png">
            <a:extLst>
              <a:ext uri="{FF2B5EF4-FFF2-40B4-BE49-F238E27FC236}">
                <a16:creationId xmlns:a16="http://schemas.microsoft.com/office/drawing/2014/main" id="{CE9F0986-23F4-4E4E-9763-897951FC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18" y="1633985"/>
            <a:ext cx="2079936" cy="126765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A178D-5CF6-FD4C-A858-E3B29AAD3A90}"/>
              </a:ext>
            </a:extLst>
          </p:cNvPr>
          <p:cNvSpPr txBox="1"/>
          <p:nvPr/>
        </p:nvSpPr>
        <p:spPr>
          <a:xfrm>
            <a:off x="621792" y="1150999"/>
            <a:ext cx="3813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Pre-test</a:t>
            </a:r>
            <a:r>
              <a:rPr lang="pt-BR" sz="1600" b="1" dirty="0"/>
              <a:t>:</a:t>
            </a:r>
            <a:r>
              <a:rPr lang="pt-BR" sz="1600" dirty="0"/>
              <a:t> </a:t>
            </a:r>
            <a:r>
              <a:rPr lang="pt-BR" sz="1600" dirty="0" err="1"/>
              <a:t>freely</a:t>
            </a:r>
            <a:r>
              <a:rPr lang="pt-BR" sz="1600" dirty="0"/>
              <a:t> </a:t>
            </a:r>
            <a:r>
              <a:rPr lang="pt-BR" sz="1600" dirty="0" err="1"/>
              <a:t>translate</a:t>
            </a:r>
            <a:r>
              <a:rPr lang="pt-BR" sz="1600" dirty="0"/>
              <a:t> </a:t>
            </a:r>
            <a:r>
              <a:rPr lang="pt-BR" sz="1600" dirty="0" err="1"/>
              <a:t>sentences</a:t>
            </a:r>
            <a:endParaRPr lang="pt-B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DF9B7-8B86-5444-99D1-D0F6154E015E}"/>
              </a:ext>
            </a:extLst>
          </p:cNvPr>
          <p:cNvSpPr txBox="1"/>
          <p:nvPr/>
        </p:nvSpPr>
        <p:spPr>
          <a:xfrm>
            <a:off x="4853974" y="1125541"/>
            <a:ext cx="403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Priming</a:t>
            </a:r>
            <a:r>
              <a:rPr lang="pt-BR" b="1" dirty="0"/>
              <a:t>: </a:t>
            </a:r>
            <a:r>
              <a:rPr lang="pt-BR" dirty="0"/>
              <a:t>Google </a:t>
            </a:r>
            <a:r>
              <a:rPr lang="pt-BR" dirty="0" err="1"/>
              <a:t>translate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describe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6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EF99-450C-AB46-82B0-CA6299B7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2: </a:t>
            </a:r>
            <a:r>
              <a:rPr lang="en-US" b="1" dirty="0" err="1"/>
              <a:t>MTrill</a:t>
            </a:r>
            <a:r>
              <a:rPr lang="en-US" b="1" dirty="0"/>
              <a:t> dataset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ACCDF-8FC6-7E45-A651-268ACD3808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sz="2400" b="1" dirty="0" err="1"/>
              <a:t>Participants</a:t>
            </a:r>
            <a:r>
              <a:rPr lang="pt-BR" sz="2400" b="1" dirty="0"/>
              <a:t>: </a:t>
            </a:r>
            <a:r>
              <a:rPr lang="pt-BR" sz="2400" dirty="0"/>
              <a:t>19 </a:t>
            </a:r>
            <a:r>
              <a:rPr lang="pt-BR" sz="2400" dirty="0" err="1"/>
              <a:t>participants</a:t>
            </a:r>
            <a:r>
              <a:rPr lang="pt-BR" sz="2400" dirty="0"/>
              <a:t>. </a:t>
            </a:r>
            <a:r>
              <a:rPr lang="en-IE" sz="2400" dirty="0"/>
              <a:t>Each pp contributes to 40 data points (20 pre-test and 20 priming test). Total </a:t>
            </a:r>
            <a:r>
              <a:rPr lang="en-IE" sz="2400" b="1" dirty="0"/>
              <a:t>760</a:t>
            </a:r>
            <a:r>
              <a:rPr lang="en-IE" sz="2400" dirty="0"/>
              <a:t> datapoints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b="1" dirty="0"/>
              <a:t>Binominal DV: ‘1’ </a:t>
            </a:r>
            <a:r>
              <a:rPr lang="pt-BR" sz="2400" dirty="0" err="1"/>
              <a:t>if</a:t>
            </a:r>
            <a:r>
              <a:rPr lang="pt-BR" sz="2400" dirty="0"/>
              <a:t> pp </a:t>
            </a:r>
            <a:r>
              <a:rPr lang="pt-BR" sz="2400" dirty="0" err="1"/>
              <a:t>re-used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structure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b="1" dirty="0"/>
              <a:t>‘0’ </a:t>
            </a:r>
            <a:r>
              <a:rPr lang="pt-BR" sz="2400" dirty="0" err="1"/>
              <a:t>if</a:t>
            </a:r>
            <a:r>
              <a:rPr lang="pt-BR" sz="2400" dirty="0"/>
              <a:t> pp </a:t>
            </a:r>
            <a:r>
              <a:rPr lang="pt-BR" sz="2400" dirty="0" err="1"/>
              <a:t>did</a:t>
            </a:r>
            <a:r>
              <a:rPr lang="pt-BR" sz="2400" dirty="0"/>
              <a:t> </a:t>
            </a:r>
            <a:r>
              <a:rPr lang="pt-BR" sz="2400" dirty="0" err="1"/>
              <a:t>not</a:t>
            </a:r>
            <a:r>
              <a:rPr lang="pt-BR" sz="2400" dirty="0"/>
              <a:t> </a:t>
            </a:r>
            <a:r>
              <a:rPr lang="pt-BR" sz="2400" dirty="0" err="1"/>
              <a:t>re-use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r>
              <a:rPr lang="pt-BR" sz="2400" b="1" dirty="0"/>
              <a:t> </a:t>
            </a:r>
            <a:r>
              <a:rPr lang="pt-BR" sz="2400" b="1" dirty="0" err="1"/>
              <a:t>Phases</a:t>
            </a:r>
            <a:r>
              <a:rPr lang="pt-BR" sz="2400" b="1" dirty="0"/>
              <a:t>: </a:t>
            </a:r>
            <a:r>
              <a:rPr lang="pt-BR" sz="2400" dirty="0" err="1"/>
              <a:t>Pre-test</a:t>
            </a:r>
            <a:r>
              <a:rPr lang="pt-BR" sz="2400" dirty="0"/>
              <a:t> (</a:t>
            </a:r>
            <a:r>
              <a:rPr lang="pt-BR" sz="2400" dirty="0" err="1"/>
              <a:t>baseline</a:t>
            </a:r>
            <a:r>
              <a:rPr lang="pt-BR" sz="2400" dirty="0"/>
              <a:t>)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Priming</a:t>
            </a:r>
            <a:r>
              <a:rPr lang="pt-BR" sz="2400" dirty="0"/>
              <a:t> </a:t>
            </a:r>
          </a:p>
          <a:p>
            <a:endParaRPr lang="pt-BR" sz="2400" dirty="0"/>
          </a:p>
          <a:p>
            <a:r>
              <a:rPr lang="pt-BR" sz="2400" b="1" dirty="0" err="1"/>
              <a:t>Structure</a:t>
            </a:r>
            <a:r>
              <a:rPr lang="pt-BR" sz="2400" b="1" dirty="0"/>
              <a:t> </a:t>
            </a:r>
            <a:r>
              <a:rPr lang="pt-BR" sz="2400" b="1" dirty="0" err="1"/>
              <a:t>used</a:t>
            </a:r>
            <a:r>
              <a:rPr lang="pt-BR" sz="2400" dirty="0"/>
              <a:t>: PNP/</a:t>
            </a:r>
            <a:r>
              <a:rPr lang="pt-BR" sz="2400" dirty="0" err="1"/>
              <a:t>other</a:t>
            </a:r>
            <a:r>
              <a:rPr lang="pt-BR" sz="2400" dirty="0"/>
              <a:t> </a:t>
            </a:r>
            <a:r>
              <a:rPr lang="pt-BR" sz="2400" b="1" dirty="0" err="1"/>
              <a:t>or</a:t>
            </a:r>
            <a:r>
              <a:rPr lang="pt-BR" sz="2400" b="1" dirty="0"/>
              <a:t> </a:t>
            </a:r>
            <a:r>
              <a:rPr lang="pt-BR" sz="2400" dirty="0"/>
              <a:t>NP</a:t>
            </a:r>
          </a:p>
          <a:p>
            <a:endParaRPr lang="pt-BR" sz="2400" dirty="0"/>
          </a:p>
          <a:p>
            <a:r>
              <a:rPr lang="pt-BR" sz="2400" b="1" dirty="0" err="1"/>
              <a:t>English</a:t>
            </a:r>
            <a:r>
              <a:rPr lang="pt-BR" sz="2400" b="1" dirty="0"/>
              <a:t> </a:t>
            </a:r>
            <a:r>
              <a:rPr lang="pt-BR" sz="2400" b="1" dirty="0" err="1"/>
              <a:t>test</a:t>
            </a:r>
            <a:r>
              <a:rPr lang="pt-BR" sz="2400" b="1" dirty="0"/>
              <a:t> grade: </a:t>
            </a:r>
            <a:r>
              <a:rPr lang="pt-BR" sz="2400" dirty="0" err="1"/>
              <a:t>continuous</a:t>
            </a:r>
            <a:endParaRPr lang="pt-BR" sz="2400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3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C27E3A-533A-8A4B-80D5-22497152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95000-0708-4541-85DE-40431F146596}"/>
              </a:ext>
            </a:extLst>
          </p:cNvPr>
          <p:cNvSpPr/>
          <p:nvPr/>
        </p:nvSpPr>
        <p:spPr>
          <a:xfrm>
            <a:off x="415679" y="1382286"/>
            <a:ext cx="80574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452276"/>
                </a:solidFill>
              </a:rPr>
              <a:t>R Studio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endParaRPr lang="en-US" sz="6000" b="1" dirty="0">
              <a:solidFill>
                <a:srgbClr val="452276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Preparatory steps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Descriptive analysis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Data transformation (if necessary)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Contrasts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Model fit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Models’ comparison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Model diagnosis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52276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21764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54EDB-5E6F-7243-BD06-796FB16B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Reporting</a:t>
            </a:r>
            <a:r>
              <a:rPr lang="pt-BR" dirty="0"/>
              <a:t> </a:t>
            </a:r>
            <a:r>
              <a:rPr lang="pt-BR" dirty="0" err="1"/>
              <a:t>results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BA9E8-81BD-1C4E-AEF8-81623709285F}"/>
              </a:ext>
            </a:extLst>
          </p:cNvPr>
          <p:cNvSpPr txBox="1"/>
          <p:nvPr/>
        </p:nvSpPr>
        <p:spPr>
          <a:xfrm>
            <a:off x="573024" y="1182624"/>
            <a:ext cx="75590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Rules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thumb</a:t>
            </a:r>
            <a:r>
              <a:rPr lang="pt-BR" sz="2400" dirty="0"/>
              <a:t>:</a:t>
            </a:r>
          </a:p>
          <a:p>
            <a:endParaRPr lang="pt-BR" sz="2400" dirty="0"/>
          </a:p>
          <a:p>
            <a:pPr marL="342900" indent="-342900">
              <a:buFontTx/>
              <a:buChar char="-"/>
            </a:pPr>
            <a:r>
              <a:rPr lang="pt-BR" sz="2400" dirty="0" err="1"/>
              <a:t>Reproducible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: “Will </a:t>
            </a:r>
            <a:r>
              <a:rPr lang="pt-BR" sz="2400" dirty="0" err="1"/>
              <a:t>people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able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re-create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?”</a:t>
            </a:r>
          </a:p>
          <a:p>
            <a:pPr marL="342900" indent="-342900">
              <a:buFontTx/>
              <a:buChar char="-"/>
            </a:pPr>
            <a:r>
              <a:rPr lang="pt-BR" sz="2400" dirty="0" err="1"/>
              <a:t>Mention</a:t>
            </a:r>
            <a:r>
              <a:rPr lang="pt-BR" sz="2400" dirty="0"/>
              <a:t> </a:t>
            </a:r>
            <a:r>
              <a:rPr lang="pt-BR" sz="2400" dirty="0" err="1"/>
              <a:t>if</a:t>
            </a:r>
            <a:r>
              <a:rPr lang="pt-BR" sz="2400" dirty="0"/>
              <a:t> </a:t>
            </a:r>
            <a:r>
              <a:rPr lang="pt-BR" sz="2400" dirty="0" err="1"/>
              <a:t>you</a:t>
            </a:r>
            <a:r>
              <a:rPr lang="pt-BR" sz="2400" dirty="0"/>
              <a:t> </a:t>
            </a:r>
            <a:r>
              <a:rPr lang="pt-BR" sz="2400" dirty="0" err="1"/>
              <a:t>have</a:t>
            </a:r>
            <a:r>
              <a:rPr lang="pt-BR" sz="2400" dirty="0"/>
              <a:t> </a:t>
            </a:r>
            <a:r>
              <a:rPr lang="pt-BR" sz="2400" dirty="0" err="1"/>
              <a:t>random</a:t>
            </a:r>
            <a:r>
              <a:rPr lang="pt-BR" sz="2400" dirty="0"/>
              <a:t> </a:t>
            </a:r>
            <a:r>
              <a:rPr lang="pt-BR" sz="2400" dirty="0" err="1"/>
              <a:t>intercepts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random</a:t>
            </a:r>
            <a:r>
              <a:rPr lang="pt-BR" sz="2400" dirty="0"/>
              <a:t> </a:t>
            </a:r>
            <a:r>
              <a:rPr lang="pt-BR" sz="2400" dirty="0" err="1"/>
              <a:t>slopes</a:t>
            </a:r>
            <a:endParaRPr lang="pt-BR" sz="2400" dirty="0"/>
          </a:p>
          <a:p>
            <a:pPr marL="342900" indent="-342900">
              <a:buFontTx/>
              <a:buChar char="-"/>
            </a:pPr>
            <a:r>
              <a:rPr lang="pt-BR" sz="2400" dirty="0" err="1"/>
              <a:t>Report</a:t>
            </a:r>
            <a:r>
              <a:rPr lang="pt-BR" sz="2400" dirty="0"/>
              <a:t> </a:t>
            </a:r>
            <a:r>
              <a:rPr lang="pt-BR" sz="2400" dirty="0" err="1"/>
              <a:t>coefficients</a:t>
            </a:r>
            <a:r>
              <a:rPr lang="pt-BR" sz="2400" dirty="0"/>
              <a:t>/</a:t>
            </a:r>
            <a:r>
              <a:rPr lang="pt-BR" sz="2400" dirty="0" err="1"/>
              <a:t>estimates</a:t>
            </a:r>
            <a:r>
              <a:rPr lang="pt-BR" sz="2400" dirty="0"/>
              <a:t> </a:t>
            </a:r>
            <a:r>
              <a:rPr lang="pt-BR" sz="2400" dirty="0" err="1"/>
              <a:t>not</a:t>
            </a:r>
            <a:r>
              <a:rPr lang="pt-BR" sz="2400" dirty="0"/>
              <a:t> </a:t>
            </a:r>
            <a:r>
              <a:rPr lang="pt-BR" sz="2400" dirty="0" err="1"/>
              <a:t>only</a:t>
            </a:r>
            <a:r>
              <a:rPr lang="pt-BR" sz="2400" dirty="0"/>
              <a:t>  </a:t>
            </a:r>
            <a:r>
              <a:rPr lang="pt-BR" sz="2400" dirty="0" err="1"/>
              <a:t>p-values</a:t>
            </a:r>
            <a:endParaRPr lang="pt-BR" sz="2400" dirty="0"/>
          </a:p>
          <a:p>
            <a:pPr marL="342900" indent="-342900">
              <a:buFontTx/>
              <a:buChar char="-"/>
            </a:pPr>
            <a:r>
              <a:rPr lang="pt-BR" sz="2400" dirty="0" err="1"/>
              <a:t>Citation</a:t>
            </a:r>
            <a:r>
              <a:rPr lang="pt-BR" sz="2400" dirty="0"/>
              <a:t> – </a:t>
            </a:r>
            <a:r>
              <a:rPr lang="pt-BR" sz="2400" dirty="0" err="1"/>
              <a:t>Package</a:t>
            </a:r>
            <a:r>
              <a:rPr lang="pt-BR" sz="2400" dirty="0"/>
              <a:t> </a:t>
            </a:r>
            <a:r>
              <a:rPr lang="pt-BR" sz="2400" dirty="0" err="1"/>
              <a:t>versions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software </a:t>
            </a:r>
            <a:r>
              <a:rPr lang="pt-BR" sz="2400" dirty="0" err="1"/>
              <a:t>version</a:t>
            </a:r>
            <a:endParaRPr lang="pt-BR" sz="2400" dirty="0"/>
          </a:p>
          <a:p>
            <a:pPr marL="342900" indent="-342900">
              <a:buFontTx/>
              <a:buChar char="-"/>
            </a:pPr>
            <a:r>
              <a:rPr lang="pt-BR" sz="2400" dirty="0" err="1"/>
              <a:t>Mention</a:t>
            </a:r>
            <a:r>
              <a:rPr lang="pt-BR" sz="2400" dirty="0"/>
              <a:t> </a:t>
            </a:r>
            <a:r>
              <a:rPr lang="pt-BR" sz="2400" dirty="0" err="1"/>
              <a:t>you</a:t>
            </a:r>
            <a:r>
              <a:rPr lang="pt-BR" sz="2400" dirty="0"/>
              <a:t> </a:t>
            </a:r>
            <a:r>
              <a:rPr lang="pt-BR" sz="2400" dirty="0" err="1"/>
              <a:t>checked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assumptions</a:t>
            </a:r>
            <a:r>
              <a:rPr lang="pt-BR" sz="2400" dirty="0"/>
              <a:t>: </a:t>
            </a:r>
            <a:r>
              <a:rPr lang="pt-BR" sz="2400" dirty="0" err="1"/>
              <a:t>mention</a:t>
            </a:r>
            <a:r>
              <a:rPr lang="pt-BR" sz="2400" dirty="0"/>
              <a:t> </a:t>
            </a:r>
            <a:r>
              <a:rPr lang="pt-BR" sz="2400" dirty="0" err="1"/>
              <a:t>you</a:t>
            </a:r>
            <a:r>
              <a:rPr lang="pt-BR" sz="2400" dirty="0"/>
              <a:t> </a:t>
            </a:r>
            <a:r>
              <a:rPr lang="pt-BR" sz="2400" dirty="0" err="1"/>
              <a:t>checked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residual </a:t>
            </a:r>
            <a:r>
              <a:rPr lang="pt-BR" sz="2400" dirty="0" err="1"/>
              <a:t>distribution</a:t>
            </a:r>
            <a:r>
              <a:rPr lang="pt-BR" sz="2400" dirty="0"/>
              <a:t> </a:t>
            </a:r>
          </a:p>
          <a:p>
            <a:pPr marL="342900" indent="-342900">
              <a:buFontTx/>
              <a:buChar char="-"/>
            </a:pPr>
            <a:r>
              <a:rPr lang="pt-BR" sz="2400" dirty="0" err="1"/>
              <a:t>Mention</a:t>
            </a:r>
            <a:r>
              <a:rPr lang="pt-BR" sz="2400" dirty="0"/>
              <a:t> </a:t>
            </a:r>
            <a:r>
              <a:rPr lang="pt-BR" sz="2400" dirty="0" err="1"/>
              <a:t>how</a:t>
            </a:r>
            <a:r>
              <a:rPr lang="pt-BR" sz="2400" dirty="0"/>
              <a:t> </a:t>
            </a:r>
            <a:r>
              <a:rPr lang="pt-BR" sz="2400" dirty="0" err="1"/>
              <a:t>you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</a:t>
            </a:r>
            <a:r>
              <a:rPr lang="pt-BR" sz="2400" dirty="0" err="1"/>
              <a:t>p-values</a:t>
            </a:r>
            <a:r>
              <a:rPr lang="pt-B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31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332461-3137-8F4B-B526-FF99D0C7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Suggestions</a:t>
            </a:r>
            <a:r>
              <a:rPr lang="pt-BR" dirty="0"/>
              <a:t> for 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C5EA7-9060-0E48-A9F1-95B70B555E70}"/>
              </a:ext>
            </a:extLst>
          </p:cNvPr>
          <p:cNvSpPr txBox="1"/>
          <p:nvPr/>
        </p:nvSpPr>
        <p:spPr>
          <a:xfrm>
            <a:off x="975360" y="1207008"/>
            <a:ext cx="6900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Bates, D.M., </a:t>
            </a:r>
            <a:r>
              <a:rPr lang="en-IE" dirty="0" err="1"/>
              <a:t>Maechler</a:t>
            </a:r>
            <a:r>
              <a:rPr lang="en-IE" dirty="0"/>
              <a:t>, M., &amp; </a:t>
            </a:r>
            <a:r>
              <a:rPr lang="en-IE" dirty="0" err="1"/>
              <a:t>Bolker</a:t>
            </a:r>
            <a:r>
              <a:rPr lang="en-IE" dirty="0"/>
              <a:t>, B. (2012). lme4: Linear mixed-effects models using S4 classes. R package version 0.999999-0. </a:t>
            </a:r>
          </a:p>
          <a:p>
            <a:endParaRPr lang="en-IE" dirty="0"/>
          </a:p>
          <a:p>
            <a:r>
              <a:rPr lang="en-IE" dirty="0" err="1"/>
              <a:t>Baayen</a:t>
            </a:r>
            <a:r>
              <a:rPr lang="en-IE" dirty="0"/>
              <a:t>, R.H. (2008). </a:t>
            </a:r>
            <a:r>
              <a:rPr lang="en-IE" i="1" dirty="0" err="1"/>
              <a:t>Analyzing</a:t>
            </a:r>
            <a:r>
              <a:rPr lang="en-IE" i="1" dirty="0"/>
              <a:t> Linguistic Data: A Practical Introduction to Statistics Using R</a:t>
            </a:r>
            <a:r>
              <a:rPr lang="en-IE" dirty="0"/>
              <a:t>. Cambridge: Cambridge University Press. </a:t>
            </a:r>
          </a:p>
          <a:p>
            <a:endParaRPr lang="en-IE" dirty="0"/>
          </a:p>
          <a:p>
            <a:r>
              <a:rPr lang="en-IE" dirty="0" err="1"/>
              <a:t>Baayen</a:t>
            </a:r>
            <a:r>
              <a:rPr lang="en-IE" dirty="0"/>
              <a:t>, R.H., Davidson, D.J., Bates, D.M. (2008). Mixed-effects </a:t>
            </a:r>
            <a:r>
              <a:rPr lang="en-IE" dirty="0" err="1"/>
              <a:t>modeling</a:t>
            </a:r>
            <a:r>
              <a:rPr lang="en-IE" dirty="0"/>
              <a:t> with crossed random effects for subjects and items. </a:t>
            </a:r>
            <a:r>
              <a:rPr lang="en-IE" i="1" dirty="0"/>
              <a:t>Journal of Memory and Language</a:t>
            </a:r>
            <a:r>
              <a:rPr lang="en-IE" dirty="0"/>
              <a:t>, 59, 390-412. </a:t>
            </a:r>
          </a:p>
          <a:p>
            <a:endParaRPr lang="en-IE" dirty="0"/>
          </a:p>
          <a:p>
            <a:r>
              <a:rPr lang="en-IE" dirty="0"/>
              <a:t>Barr, D.J., Levy, R., Scheepers, C., &amp; Tilly, H. J. (2013). Random effects structure for confirmatory hypothesis testing: Keep it maximal. </a:t>
            </a:r>
            <a:r>
              <a:rPr lang="en-IE" i="1" dirty="0"/>
              <a:t>Journal of Memory and Language</a:t>
            </a:r>
            <a:r>
              <a:rPr lang="en-IE" dirty="0"/>
              <a:t>, 68, 255–278.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214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F958C-3EAB-FC47-BD62-2B57A059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4837B-9E33-924C-A879-492CB0A25133}"/>
              </a:ext>
            </a:extLst>
          </p:cNvPr>
          <p:cNvSpPr txBox="1"/>
          <p:nvPr/>
        </p:nvSpPr>
        <p:spPr>
          <a:xfrm>
            <a:off x="1387434" y="1859339"/>
            <a:ext cx="62544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59358A"/>
                </a:solidFill>
              </a:rPr>
              <a:t>THANK YOU!!!</a:t>
            </a:r>
          </a:p>
          <a:p>
            <a:pPr algn="ctr"/>
            <a:endParaRPr lang="pt-BR" sz="6600" b="1" dirty="0">
              <a:solidFill>
                <a:srgbClr val="59358A"/>
              </a:solidFill>
            </a:endParaRPr>
          </a:p>
          <a:p>
            <a:pPr algn="ctr"/>
            <a:r>
              <a:rPr lang="pt-BR" sz="4000" b="1" dirty="0" err="1">
                <a:solidFill>
                  <a:srgbClr val="59358A"/>
                </a:solidFill>
              </a:rPr>
              <a:t>Questions</a:t>
            </a:r>
            <a:r>
              <a:rPr lang="pt-BR" sz="4000" b="1" dirty="0">
                <a:solidFill>
                  <a:srgbClr val="5935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713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55428" y="1967061"/>
            <a:ext cx="823314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IE" sz="2000" dirty="0">
                <a:latin typeface="+mj-lt"/>
                <a:sym typeface="Avenir Heavy"/>
              </a:rPr>
              <a:t>Introduction and some important concepts to understand mixed-effects models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IE" sz="2000" dirty="0">
              <a:latin typeface="+mj-lt"/>
              <a:sym typeface="Avenir Heavy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E" sz="2000" dirty="0">
                <a:latin typeface="+mj-lt"/>
                <a:sym typeface="Avenir Heavy"/>
              </a:rPr>
              <a:t>Datasets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IE" sz="2000" dirty="0">
              <a:latin typeface="+mj-lt"/>
              <a:sym typeface="Avenir Heavy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E" sz="2000" dirty="0">
                <a:latin typeface="+mj-lt"/>
                <a:sym typeface="Avenir Heavy"/>
              </a:rPr>
              <a:t>R studio – practical session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IE" sz="2000" dirty="0">
              <a:latin typeface="+mj-lt"/>
              <a:sym typeface="Avenir Heavy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E" sz="2000" dirty="0">
                <a:latin typeface="+mj-lt"/>
                <a:sym typeface="Avenir Heavy"/>
              </a:rPr>
              <a:t>How to report your results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IE" sz="2000" dirty="0">
              <a:latin typeface="+mj-lt"/>
              <a:sym typeface="Avenir Heavy"/>
            </a:endParaRPr>
          </a:p>
          <a:p>
            <a:pPr marL="457200" indent="-457200" algn="just">
              <a:buFont typeface="Wingdings" pitchFamily="2" charset="2"/>
              <a:buChar char="Ø"/>
            </a:pPr>
            <a:r>
              <a:rPr lang="en-IE" sz="2000" dirty="0">
                <a:latin typeface="+mj-lt"/>
                <a:sym typeface="Avenir Heavy"/>
              </a:rPr>
              <a:t>Further reading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IE" sz="2000" b="1" i="1" dirty="0">
              <a:latin typeface="+mj-lt"/>
              <a:sym typeface="Avenir Heavy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en-IE" sz="2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EC3FD0-5A54-464C-A675-81BD9FAE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776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18BA-2766-B149-A9D2-AE00FCA5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82A4-9FBB-D54D-B43A-027A070EE1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200150"/>
            <a:ext cx="8250238" cy="51274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Many names (multilevel, fixed-and-random effects, ...). </a:t>
            </a:r>
            <a:r>
              <a:rPr lang="en-IE" dirty="0"/>
              <a:t>The mixture of</a:t>
            </a:r>
            <a:r>
              <a:rPr lang="en-IE" b="1" dirty="0"/>
              <a:t> fixed </a:t>
            </a:r>
            <a:r>
              <a:rPr lang="en-IE" dirty="0"/>
              <a:t>and </a:t>
            </a:r>
            <a:r>
              <a:rPr lang="en-IE" b="1" dirty="0"/>
              <a:t>random </a:t>
            </a:r>
            <a:r>
              <a:rPr lang="en-IE" dirty="0"/>
              <a:t>effects is what makes the mixed model </a:t>
            </a:r>
            <a:r>
              <a:rPr lang="en-IE" b="1" dirty="0"/>
              <a:t>a mixed model</a:t>
            </a:r>
            <a:r>
              <a:rPr lang="en-IE" dirty="0"/>
              <a:t>. </a:t>
            </a:r>
            <a:endParaRPr lang="en-IE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>
                <a:latin typeface="+mj-lt"/>
              </a:rPr>
              <a:t>Like</a:t>
            </a:r>
            <a:r>
              <a:rPr lang="pt-BR" dirty="0">
                <a:latin typeface="+mj-lt"/>
              </a:rPr>
              <a:t> linear </a:t>
            </a:r>
            <a:r>
              <a:rPr lang="pt-BR" dirty="0" err="1">
                <a:latin typeface="+mj-lt"/>
              </a:rPr>
              <a:t>models</a:t>
            </a:r>
            <a:r>
              <a:rPr lang="pt-BR" dirty="0">
                <a:latin typeface="+mj-lt"/>
              </a:rPr>
              <a:t>, </a:t>
            </a:r>
            <a:r>
              <a:rPr lang="pt-BR" dirty="0" err="1">
                <a:latin typeface="+mj-lt"/>
              </a:rPr>
              <a:t>describe</a:t>
            </a:r>
            <a:r>
              <a:rPr lang="pt-BR" dirty="0">
                <a:latin typeface="+mj-lt"/>
              </a:rPr>
              <a:t> a </a:t>
            </a:r>
            <a:r>
              <a:rPr lang="pt-BR" dirty="0" err="1">
                <a:latin typeface="+mj-lt"/>
              </a:rPr>
              <a:t>relationship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between</a:t>
            </a:r>
            <a:r>
              <a:rPr lang="pt-BR" dirty="0">
                <a:latin typeface="+mj-lt"/>
              </a:rPr>
              <a:t> a response </a:t>
            </a:r>
            <a:r>
              <a:rPr lang="pt-BR" dirty="0" err="1">
                <a:latin typeface="+mj-lt"/>
              </a:rPr>
              <a:t>variable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and</a:t>
            </a:r>
            <a:r>
              <a:rPr lang="pt-BR" dirty="0">
                <a:latin typeface="+mj-lt"/>
              </a:rPr>
              <a:t> some </a:t>
            </a:r>
            <a:r>
              <a:rPr lang="pt-BR" dirty="0" err="1">
                <a:latin typeface="+mj-lt"/>
              </a:rPr>
              <a:t>of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the</a:t>
            </a:r>
            <a:r>
              <a:rPr lang="pt-BR" dirty="0">
                <a:latin typeface="+mj-lt"/>
              </a:rPr>
              <a:t> </a:t>
            </a:r>
            <a:r>
              <a:rPr lang="pt-BR" i="1" dirty="0" err="1">
                <a:latin typeface="+mj-lt"/>
              </a:rPr>
              <a:t>covariates</a:t>
            </a:r>
            <a:r>
              <a:rPr lang="pt-BR" i="1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that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have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been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measured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or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observed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along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with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the</a:t>
            </a:r>
            <a:r>
              <a:rPr lang="pt-BR" dirty="0">
                <a:latin typeface="+mj-lt"/>
              </a:rPr>
              <a:t> response.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Differently from linear models, they can handle both </a:t>
            </a:r>
            <a:r>
              <a:rPr lang="en-IE" b="1" dirty="0">
                <a:latin typeface="+mj-lt"/>
              </a:rPr>
              <a:t>between</a:t>
            </a:r>
            <a:r>
              <a:rPr lang="en-IE" dirty="0">
                <a:latin typeface="+mj-lt"/>
              </a:rPr>
              <a:t> and </a:t>
            </a:r>
            <a:r>
              <a:rPr lang="en-IE" b="1" dirty="0">
                <a:latin typeface="+mj-lt"/>
              </a:rPr>
              <a:t>within</a:t>
            </a:r>
            <a:r>
              <a:rPr lang="en-IE" dirty="0">
                <a:latin typeface="+mj-lt"/>
              </a:rPr>
              <a:t> subjects data, data with repeated measures</a:t>
            </a:r>
          </a:p>
          <a:p>
            <a:pPr marL="0" indent="0">
              <a:buNone/>
            </a:pPr>
            <a:endParaRPr lang="en-IE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VERY POWERFUL </a:t>
            </a:r>
            <a:r>
              <a:rPr lang="en-IE" dirty="0">
                <a:latin typeface="+mj-lt"/>
              </a:rPr>
              <a:t>compared to traditional approaches (e.g. </a:t>
            </a:r>
            <a:r>
              <a:rPr lang="en-IE" dirty="0" err="1">
                <a:latin typeface="+mj-lt"/>
              </a:rPr>
              <a:t>rmANOVA</a:t>
            </a:r>
            <a:r>
              <a:rPr lang="en-IE" dirty="0">
                <a:latin typeface="+mj-lt"/>
              </a:rPr>
              <a:t>), including:</a:t>
            </a:r>
          </a:p>
          <a:p>
            <a:pPr marL="0" indent="0">
              <a:buNone/>
            </a:pPr>
            <a:r>
              <a:rPr lang="en-IE" dirty="0">
                <a:latin typeface="+mj-lt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IE" dirty="0">
                <a:latin typeface="+mj-lt"/>
              </a:rPr>
              <a:t>Data </a:t>
            </a:r>
            <a:r>
              <a:rPr lang="en-IE" dirty="0" err="1">
                <a:latin typeface="+mj-lt"/>
              </a:rPr>
              <a:t>analyzed</a:t>
            </a:r>
            <a:r>
              <a:rPr lang="en-IE" dirty="0">
                <a:latin typeface="+mj-lt"/>
              </a:rPr>
              <a:t> at multiple levels (trial, participant, ...). </a:t>
            </a:r>
            <a:r>
              <a:rPr lang="en-IE" dirty="0"/>
              <a:t>Mixed models account for items and subject variation </a:t>
            </a:r>
            <a:r>
              <a:rPr lang="en-IE" i="1" dirty="0"/>
              <a:t>in a single model</a:t>
            </a:r>
            <a:r>
              <a:rPr lang="en-IE" dirty="0"/>
              <a:t>. </a:t>
            </a:r>
            <a:r>
              <a:rPr lang="en-IE" dirty="0">
                <a:latin typeface="+mj-lt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IE" dirty="0">
                <a:latin typeface="+mj-lt"/>
              </a:rPr>
              <a:t>No loss of information!  More of the involved processes can be modelled.</a:t>
            </a:r>
          </a:p>
          <a:p>
            <a:pPr>
              <a:buFont typeface="Wingdings" pitchFamily="2" charset="2"/>
              <a:buChar char="Ø"/>
            </a:pPr>
            <a:r>
              <a:rPr lang="en-IE" dirty="0"/>
              <a:t>Unbalanced designs</a:t>
            </a:r>
          </a:p>
          <a:p>
            <a:pPr>
              <a:buFont typeface="Wingdings" pitchFamily="2" charset="2"/>
              <a:buChar char="Ø"/>
            </a:pPr>
            <a:r>
              <a:rPr lang="en-IE" dirty="0">
                <a:latin typeface="+mj-lt"/>
              </a:rPr>
              <a:t>Missing data</a:t>
            </a:r>
          </a:p>
          <a:p>
            <a:pPr>
              <a:buFont typeface="Wingdings" pitchFamily="2" charset="2"/>
              <a:buChar char="Ø"/>
            </a:pPr>
            <a:endParaRPr lang="en-IE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3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18BA-2766-B149-A9D2-AE00FCA5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82A4-9FBB-D54D-B43A-027A070EE1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200150"/>
            <a:ext cx="8250238" cy="5127497"/>
          </a:xfrm>
        </p:spPr>
        <p:txBody>
          <a:bodyPr/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2800" b="1" dirty="0"/>
              <a:t>Disadvantages…</a:t>
            </a:r>
          </a:p>
          <a:p>
            <a:pPr marL="0" indent="0">
              <a:buNone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Takes time; sometimes no convergence!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Math more complicated than ANOVA and linear regression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Relatively new; still under development </a:t>
            </a:r>
          </a:p>
          <a:p>
            <a:pPr marL="0" indent="0">
              <a:buNone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dirty="0"/>
              <a:t>No consensus on many issues: report results, random effects structure, etc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  <a:p>
            <a:pPr>
              <a:buFont typeface="Wingdings" pitchFamily="2" charset="2"/>
              <a:buChar char="Ø"/>
            </a:pP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338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AFE2-8214-674D-8640-C843D70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A183-F939-6340-98CA-54A3B6160F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b="1" dirty="0"/>
              <a:t>LMM </a:t>
            </a:r>
            <a:r>
              <a:rPr lang="pt-BR" b="1" dirty="0" err="1"/>
              <a:t>assumptions</a:t>
            </a:r>
            <a:r>
              <a:rPr lang="pt-BR" b="1" dirty="0"/>
              <a:t>: </a:t>
            </a:r>
          </a:p>
          <a:p>
            <a:pPr marL="0" indent="0">
              <a:buNone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Non-</a:t>
            </a:r>
            <a:r>
              <a:rPr lang="pt-BR" dirty="0" err="1"/>
              <a:t>independency</a:t>
            </a:r>
            <a:r>
              <a:rPr lang="pt-BR" dirty="0"/>
              <a:t> </a:t>
            </a:r>
            <a:r>
              <a:rPr lang="pt-BR" dirty="0" err="1"/>
              <a:t>assumption</a:t>
            </a:r>
            <a:r>
              <a:rPr lang="pt-BR" dirty="0"/>
              <a:t>: </a:t>
            </a:r>
            <a:r>
              <a:rPr lang="pt-BR" dirty="0" err="1"/>
              <a:t>repeated-measures</a:t>
            </a:r>
            <a:r>
              <a:rPr lang="pt-BR" dirty="0"/>
              <a:t> data</a:t>
            </a:r>
          </a:p>
          <a:p>
            <a:pPr>
              <a:buFontTx/>
              <a:buChar char="-"/>
            </a:pPr>
            <a:r>
              <a:rPr lang="en-IE" dirty="0"/>
              <a:t>Residuals are assumed to be normally distributed, and the regression line is fitted to the data such that the mean of the residuals is zero. </a:t>
            </a:r>
            <a:r>
              <a:rPr lang="en-US" b="1" u="sng" dirty="0"/>
              <a:t>Must be checked!</a:t>
            </a:r>
            <a:endParaRPr lang="pt-BR" b="1" u="sng" dirty="0"/>
          </a:p>
          <a:p>
            <a:pPr>
              <a:buFontTx/>
              <a:buChar char="-"/>
            </a:pPr>
            <a:endParaRPr lang="pt-BR" dirty="0"/>
          </a:p>
          <a:p>
            <a:r>
              <a:rPr lang="pt-BR" b="1" dirty="0"/>
              <a:t>GLMM </a:t>
            </a:r>
            <a:r>
              <a:rPr lang="pt-BR" b="1" dirty="0" err="1"/>
              <a:t>assumptions</a:t>
            </a:r>
            <a:endParaRPr lang="pt-BR" b="1" dirty="0"/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err="1"/>
              <a:t>Handle</a:t>
            </a:r>
            <a:r>
              <a:rPr lang="pt-BR" dirty="0"/>
              <a:t> non-normal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DV. Ex. Binomial DV </a:t>
            </a:r>
          </a:p>
          <a:p>
            <a:pPr>
              <a:buFontTx/>
              <a:buChar char="-"/>
            </a:pPr>
            <a:r>
              <a:rPr lang="pt-BR" dirty="0"/>
              <a:t>Non-</a:t>
            </a:r>
            <a:r>
              <a:rPr lang="pt-BR" dirty="0" err="1"/>
              <a:t>independency</a:t>
            </a:r>
            <a:r>
              <a:rPr lang="pt-BR" dirty="0"/>
              <a:t> </a:t>
            </a:r>
            <a:r>
              <a:rPr lang="pt-BR" dirty="0" err="1"/>
              <a:t>assumption</a:t>
            </a:r>
            <a:r>
              <a:rPr lang="pt-BR" dirty="0"/>
              <a:t>: </a:t>
            </a:r>
            <a:r>
              <a:rPr lang="pt-BR" dirty="0" err="1"/>
              <a:t>repeated-measures</a:t>
            </a:r>
            <a:r>
              <a:rPr lang="pt-BR" dirty="0"/>
              <a:t> data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608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BE0E-6539-F84F-BFA0-00B5F768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C56CF-72FD-E346-8875-2368136A5C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Random</a:t>
            </a:r>
            <a:r>
              <a:rPr lang="pt-BR" b="1" dirty="0"/>
              <a:t> </a:t>
            </a:r>
            <a:r>
              <a:rPr lang="pt-BR" b="1" dirty="0" err="1"/>
              <a:t>effects</a:t>
            </a:r>
            <a:r>
              <a:rPr lang="pt-BR" b="1" dirty="0"/>
              <a:t>: </a:t>
            </a: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err="1"/>
              <a:t>Factors</a:t>
            </a:r>
            <a:r>
              <a:rPr lang="pt-BR" dirty="0"/>
              <a:t> </a:t>
            </a:r>
            <a:r>
              <a:rPr lang="pt-BR" dirty="0" err="1"/>
              <a:t>whose</a:t>
            </a:r>
            <a:r>
              <a:rPr lang="pt-BR" dirty="0"/>
              <a:t> </a:t>
            </a:r>
            <a:r>
              <a:rPr lang="pt-BR" dirty="0" err="1"/>
              <a:t>levels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sampled</a:t>
            </a:r>
            <a:r>
              <a:rPr lang="pt-BR" dirty="0"/>
              <a:t> </a:t>
            </a:r>
            <a:r>
              <a:rPr lang="pt-BR" dirty="0" err="1"/>
              <a:t>randomly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</a:t>
            </a:r>
            <a:r>
              <a:rPr lang="pt-BR" dirty="0" err="1"/>
              <a:t>larger</a:t>
            </a:r>
            <a:r>
              <a:rPr lang="pt-BR" dirty="0"/>
              <a:t> </a:t>
            </a:r>
            <a:r>
              <a:rPr lang="pt-BR" dirty="0" err="1"/>
              <a:t>population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wish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generalize. In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words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levels</a:t>
            </a:r>
            <a:r>
              <a:rPr lang="pt-BR" dirty="0"/>
              <a:t> </a:t>
            </a:r>
            <a:r>
              <a:rPr lang="pt-BR" dirty="0" err="1"/>
              <a:t>occurring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sample</a:t>
            </a:r>
            <a:r>
              <a:rPr lang="pt-BR" dirty="0"/>
              <a:t> are </a:t>
            </a:r>
            <a:r>
              <a:rPr lang="pt-BR" dirty="0" err="1"/>
              <a:t>only</a:t>
            </a:r>
            <a:r>
              <a:rPr lang="pt-BR" dirty="0"/>
              <a:t> a </a:t>
            </a:r>
            <a:r>
              <a:rPr lang="pt-BR" dirty="0" err="1"/>
              <a:t>subset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levels</a:t>
            </a:r>
            <a:r>
              <a:rPr lang="pt-BR" dirty="0"/>
              <a:t> </a:t>
            </a:r>
            <a:r>
              <a:rPr lang="pt-BR" dirty="0" err="1"/>
              <a:t>occurring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population</a:t>
            </a:r>
            <a:r>
              <a:rPr lang="pt-BR" dirty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pt-BR" dirty="0"/>
              <a:t>E.g.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participants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animal </a:t>
            </a:r>
            <a:r>
              <a:rPr lang="pt-BR" dirty="0" err="1"/>
              <a:t>participants</a:t>
            </a:r>
            <a:r>
              <a:rPr lang="pt-BR" dirty="0"/>
              <a:t>, </a:t>
            </a:r>
            <a:r>
              <a:rPr lang="pt-BR" dirty="0" err="1"/>
              <a:t>stimuli</a:t>
            </a:r>
            <a:r>
              <a:rPr lang="pt-BR" dirty="0"/>
              <a:t> </a:t>
            </a:r>
            <a:r>
              <a:rPr lang="pt-BR" dirty="0" err="1"/>
              <a:t>items</a:t>
            </a:r>
            <a:r>
              <a:rPr lang="pt-BR" dirty="0"/>
              <a:t> </a:t>
            </a:r>
            <a:r>
              <a:rPr lang="pt-BR" dirty="0" err="1"/>
              <a:t>presented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participants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Fixed</a:t>
            </a:r>
            <a:r>
              <a:rPr lang="pt-BR" b="1" dirty="0"/>
              <a:t> </a:t>
            </a:r>
            <a:r>
              <a:rPr lang="pt-BR" b="1" dirty="0" err="1"/>
              <a:t>effects</a:t>
            </a:r>
            <a:r>
              <a:rPr lang="pt-BR" b="1" dirty="0"/>
              <a:t>: </a:t>
            </a: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factors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manipulate</a:t>
            </a:r>
            <a:r>
              <a:rPr lang="pt-BR" dirty="0"/>
              <a:t> in a </a:t>
            </a:r>
            <a:r>
              <a:rPr lang="pt-BR" dirty="0" err="1"/>
              <a:t>study</a:t>
            </a:r>
            <a:r>
              <a:rPr lang="pt-BR" dirty="0"/>
              <a:t>. </a:t>
            </a:r>
            <a:r>
              <a:rPr lang="pt-BR" dirty="0" err="1"/>
              <a:t>They've</a:t>
            </a:r>
            <a:r>
              <a:rPr lang="pt-BR" dirty="0"/>
              <a:t> </a:t>
            </a:r>
            <a:r>
              <a:rPr lang="pt-BR" dirty="0" err="1"/>
              <a:t>been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kinds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independent</a:t>
            </a:r>
            <a:r>
              <a:rPr lang="pt-BR" dirty="0"/>
              <a:t> </a:t>
            </a:r>
            <a:r>
              <a:rPr lang="pt-BR" dirty="0" err="1"/>
              <a:t>variable</a:t>
            </a: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err="1"/>
              <a:t>Participants</a:t>
            </a:r>
            <a:r>
              <a:rPr lang="pt-BR" dirty="0"/>
              <a:t>’ </a:t>
            </a:r>
            <a:r>
              <a:rPr lang="pt-BR" dirty="0" err="1"/>
              <a:t>Gender</a:t>
            </a:r>
            <a:r>
              <a:rPr lang="pt-BR" dirty="0"/>
              <a:t>, animal </a:t>
            </a:r>
            <a:r>
              <a:rPr lang="pt-BR" dirty="0" err="1"/>
              <a:t>weight</a:t>
            </a:r>
            <a:r>
              <a:rPr lang="pt-BR" dirty="0"/>
              <a:t>, age, </a:t>
            </a:r>
            <a:r>
              <a:rPr lang="pt-BR" dirty="0" err="1"/>
              <a:t>drug</a:t>
            </a:r>
            <a:r>
              <a:rPr lang="pt-BR" dirty="0"/>
              <a:t> vs. placebo; </a:t>
            </a:r>
            <a:r>
              <a:rPr lang="pt-BR" dirty="0" err="1"/>
              <a:t>congruent</a:t>
            </a:r>
            <a:r>
              <a:rPr lang="pt-BR" dirty="0"/>
              <a:t> vs. </a:t>
            </a:r>
            <a:r>
              <a:rPr lang="pt-BR" dirty="0" err="1"/>
              <a:t>incongruent</a:t>
            </a:r>
            <a:r>
              <a:rPr lang="pt-BR" dirty="0"/>
              <a:t>; </a:t>
            </a:r>
            <a:r>
              <a:rPr lang="pt-BR" dirty="0" err="1"/>
              <a:t>low</a:t>
            </a:r>
            <a:r>
              <a:rPr lang="pt-BR" dirty="0"/>
              <a:t> versus high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amount</a:t>
            </a:r>
            <a:r>
              <a:rPr lang="pt-BR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6864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E68D-8F2B-9D45-B654-A2B339BB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107EF-986D-334E-BE57-ECF488A83A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b="1" dirty="0" err="1"/>
              <a:t>Random</a:t>
            </a:r>
            <a:r>
              <a:rPr lang="pt-BR" b="1" dirty="0"/>
              <a:t> </a:t>
            </a:r>
            <a:r>
              <a:rPr lang="pt-BR" b="1" dirty="0" err="1"/>
              <a:t>intercept</a:t>
            </a:r>
            <a:r>
              <a:rPr lang="pt-BR" b="1" dirty="0"/>
              <a:t> </a:t>
            </a:r>
            <a:r>
              <a:rPr lang="pt-BR" b="1" dirty="0" err="1"/>
              <a:t>models</a:t>
            </a:r>
            <a:r>
              <a:rPr lang="pt-BR" b="1" dirty="0"/>
              <a:t> vs. </a:t>
            </a:r>
            <a:r>
              <a:rPr lang="pt-BR" b="1" dirty="0" err="1"/>
              <a:t>Random</a:t>
            </a:r>
            <a:r>
              <a:rPr lang="pt-BR" b="1" dirty="0"/>
              <a:t>  </a:t>
            </a:r>
            <a:r>
              <a:rPr lang="pt-BR" b="1" dirty="0" err="1"/>
              <a:t>slope</a:t>
            </a:r>
            <a:r>
              <a:rPr lang="pt-BR" b="1" dirty="0"/>
              <a:t> </a:t>
            </a:r>
            <a:r>
              <a:rPr lang="pt-BR" b="1" dirty="0" err="1"/>
              <a:t>models</a:t>
            </a:r>
            <a:r>
              <a:rPr lang="pt-BR" b="1" dirty="0"/>
              <a:t> (</a:t>
            </a:r>
            <a:r>
              <a:rPr lang="pt-BR" b="1" dirty="0" err="1"/>
              <a:t>Barr</a:t>
            </a:r>
            <a:r>
              <a:rPr lang="pt-BR" b="1" dirty="0"/>
              <a:t> et, 2013)</a:t>
            </a:r>
          </a:p>
          <a:p>
            <a:endParaRPr lang="pt-BR" b="1" dirty="0"/>
          </a:p>
          <a:p>
            <a:pPr>
              <a:buFont typeface="Wingdings" pitchFamily="2" charset="2"/>
              <a:buChar char="Ø"/>
            </a:pPr>
            <a:r>
              <a:rPr lang="en-IE" dirty="0"/>
              <a:t>Unlike a </a:t>
            </a:r>
            <a:r>
              <a:rPr lang="en-IE" b="1" dirty="0"/>
              <a:t>random intercept model</a:t>
            </a:r>
            <a:r>
              <a:rPr lang="en-IE" dirty="0"/>
              <a:t> does allow adjustments to the intercept</a:t>
            </a:r>
          </a:p>
          <a:p>
            <a:pPr marL="0" indent="0" algn="ctr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dirty="0"/>
              <a:t>Basic Syntax in R:  DV ˜ IV1 + IV2 + (1 | participants) + (1 | items) </a:t>
            </a:r>
          </a:p>
          <a:p>
            <a:pPr marL="0" indent="0" algn="ctr">
              <a:buNone/>
            </a:pPr>
            <a:endParaRPr lang="en-IE" dirty="0"/>
          </a:p>
          <a:p>
            <a:pPr algn="just">
              <a:buFont typeface="Wingdings" pitchFamily="2" charset="2"/>
              <a:buChar char="Ø"/>
            </a:pPr>
            <a:r>
              <a:rPr lang="en-IE" dirty="0"/>
              <a:t>a </a:t>
            </a:r>
            <a:r>
              <a:rPr lang="en-IE" b="1" dirty="0"/>
              <a:t>random slope model </a:t>
            </a:r>
            <a:r>
              <a:rPr lang="en-IE" dirty="0"/>
              <a:t>allows each group line to have a different slope and that means that the random slope model allows the explanatory variable to have a different effect for each group.  It allows the relationship between the explanatory variable and the response to be different for each group.</a:t>
            </a:r>
          </a:p>
          <a:p>
            <a:pPr marL="0" indent="0" algn="just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dirty="0"/>
              <a:t>Basic Syntax in R:  DV ˜ IV1 + IV2 + (1 + IV| participants) + ( 1 | items) </a:t>
            </a:r>
          </a:p>
          <a:p>
            <a:pPr marL="0" indent="0" algn="ctr">
              <a:buNone/>
            </a:pPr>
            <a:r>
              <a:rPr lang="en-IE" b="1" dirty="0"/>
              <a:t>OR</a:t>
            </a:r>
            <a:r>
              <a:rPr lang="en-IE" dirty="0"/>
              <a:t> </a:t>
            </a:r>
          </a:p>
          <a:p>
            <a:pPr marL="0" indent="0" algn="ctr">
              <a:buNone/>
            </a:pPr>
            <a:r>
              <a:rPr lang="en-IE" dirty="0"/>
              <a:t>DV ˜ IV1 + IV2 + (1 + IV*IV| participants) + ( 1 | items) </a:t>
            </a: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br>
              <a:rPr lang="en-IE" dirty="0"/>
            </a:b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8255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8D90-D489-E944-ADE0-31AD0126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 </a:t>
            </a:r>
            <a:r>
              <a:rPr lang="pt-BR" dirty="0" err="1"/>
              <a:t>mixed-effects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(LMM </a:t>
            </a:r>
            <a:r>
              <a:rPr lang="pt-BR" dirty="0" err="1"/>
              <a:t>or</a:t>
            </a:r>
            <a:r>
              <a:rPr lang="pt-BR" dirty="0"/>
              <a:t> GLMM)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46A0-B9FA-0C4F-933A-4453128875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3080" y="858775"/>
            <a:ext cx="8250238" cy="4699000"/>
          </a:xfrm>
        </p:spPr>
        <p:txBody>
          <a:bodyPr/>
          <a:lstStyle/>
          <a:p>
            <a:pPr marL="0" indent="0">
              <a:buNone/>
            </a:pPr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>
                <a:hlinkClick r:id="rId2"/>
              </a:rPr>
              <a:t>Contrasts</a:t>
            </a:r>
            <a:r>
              <a:rPr lang="pt-BR" b="1" dirty="0">
                <a:hlinkClick r:id="rId2"/>
              </a:rPr>
              <a:t> setting for </a:t>
            </a:r>
            <a:r>
              <a:rPr lang="pt-BR" b="1" dirty="0" err="1">
                <a:hlinkClick r:id="rId2"/>
              </a:rPr>
              <a:t>categorical</a:t>
            </a:r>
            <a:r>
              <a:rPr lang="pt-BR" b="1" dirty="0">
                <a:hlinkClick r:id="rId2"/>
              </a:rPr>
              <a:t> </a:t>
            </a:r>
            <a:r>
              <a:rPr lang="pt-BR" b="1" dirty="0" err="1">
                <a:hlinkClick r:id="rId2"/>
              </a:rPr>
              <a:t>variables</a:t>
            </a:r>
            <a:r>
              <a:rPr lang="pt-BR" b="1" dirty="0"/>
              <a:t>:  </a:t>
            </a:r>
            <a:r>
              <a:rPr lang="en-IE" dirty="0"/>
              <a:t>(dummy, deviation, </a:t>
            </a:r>
            <a:r>
              <a:rPr lang="en-IE" dirty="0" err="1"/>
              <a:t>helmert</a:t>
            </a:r>
            <a:r>
              <a:rPr lang="en-IE" dirty="0"/>
              <a:t>, orthogonal polynomial) to compare levels of categorical variables. 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b="1" dirty="0"/>
          </a:p>
          <a:p>
            <a:pPr>
              <a:buFont typeface="Wingdings" pitchFamily="2" charset="2"/>
              <a:buChar char="Ø"/>
            </a:pPr>
            <a:r>
              <a:rPr lang="pt-BR" b="1" dirty="0" err="1"/>
              <a:t>I</a:t>
            </a:r>
            <a:r>
              <a:rPr lang="pt-BR" b="1" dirty="0"/>
              <a:t> </a:t>
            </a:r>
            <a:r>
              <a:rPr lang="pt-BR" b="1" dirty="0" err="1"/>
              <a:t>will</a:t>
            </a:r>
            <a:r>
              <a:rPr lang="pt-BR" b="1" dirty="0"/>
              <a:t> use </a:t>
            </a:r>
            <a:r>
              <a:rPr lang="pt-BR" b="1" i="1" dirty="0" err="1"/>
              <a:t>deviation</a:t>
            </a:r>
            <a:r>
              <a:rPr lang="pt-BR" b="1" i="1" dirty="0"/>
              <a:t> </a:t>
            </a:r>
            <a:r>
              <a:rPr lang="pt-BR" b="1" i="1" dirty="0" err="1"/>
              <a:t>coding</a:t>
            </a:r>
            <a:r>
              <a:rPr lang="pt-BR" b="1" i="1" dirty="0"/>
              <a:t> </a:t>
            </a:r>
            <a:r>
              <a:rPr lang="pt-BR" b="1" i="1" dirty="0" err="1"/>
              <a:t>and</a:t>
            </a:r>
            <a:r>
              <a:rPr lang="pt-BR" b="1" i="1" dirty="0"/>
              <a:t> </a:t>
            </a:r>
            <a:r>
              <a:rPr lang="pt-BR" b="1" i="1" dirty="0" err="1"/>
              <a:t>dummy</a:t>
            </a:r>
            <a:r>
              <a:rPr lang="pt-BR" b="1" i="1" dirty="0"/>
              <a:t> </a:t>
            </a:r>
            <a:r>
              <a:rPr lang="pt-BR" b="1" i="1" dirty="0" err="1"/>
              <a:t>coding</a:t>
            </a:r>
            <a:r>
              <a:rPr lang="pt-BR" b="1" dirty="0"/>
              <a:t>: </a:t>
            </a:r>
          </a:p>
          <a:p>
            <a:pPr>
              <a:buFont typeface="Wingdings" pitchFamily="2" charset="2"/>
              <a:buChar char="Ø"/>
            </a:pPr>
            <a:endParaRPr lang="pt-BR" b="1" dirty="0"/>
          </a:p>
          <a:p>
            <a:pPr>
              <a:buFont typeface="Wingdings" pitchFamily="2" charset="2"/>
              <a:buChar char="Ø"/>
            </a:pPr>
            <a:r>
              <a:rPr lang="pt-BR" b="1" dirty="0" err="1"/>
              <a:t>Deviation</a:t>
            </a:r>
            <a:r>
              <a:rPr lang="pt-BR" b="1" dirty="0"/>
              <a:t> </a:t>
            </a:r>
            <a:r>
              <a:rPr lang="pt-BR" b="1" dirty="0" err="1"/>
              <a:t>coding</a:t>
            </a:r>
            <a:r>
              <a:rPr lang="pt-BR" b="1" dirty="0"/>
              <a:t> </a:t>
            </a:r>
            <a:r>
              <a:rPr lang="en-IE" dirty="0"/>
              <a:t>compares the mean of the dependent variable for a given level to the overall mean of the dependent variable</a:t>
            </a:r>
          </a:p>
          <a:p>
            <a:pPr>
              <a:buFont typeface="Wingdings" pitchFamily="2" charset="2"/>
              <a:buChar char="Ø"/>
            </a:pPr>
            <a:endParaRPr lang="en-IE" b="1" dirty="0"/>
          </a:p>
          <a:p>
            <a:pPr>
              <a:buFont typeface="Wingdings" pitchFamily="2" charset="2"/>
              <a:buChar char="Ø"/>
            </a:pPr>
            <a:r>
              <a:rPr lang="en-IE" b="1" dirty="0"/>
              <a:t>Dummy coding: </a:t>
            </a:r>
            <a:r>
              <a:rPr lang="en-IE" dirty="0"/>
              <a:t>compares each level of the categorical variable to a fixed reference level.</a:t>
            </a:r>
            <a:endParaRPr lang="en-IE" b="1" dirty="0"/>
          </a:p>
          <a:p>
            <a:pPr>
              <a:buFont typeface="Arial" panose="020B0604020202020204" pitchFamily="34" charset="0"/>
              <a:buChar char="•"/>
            </a:pPr>
            <a:endParaRPr lang="pt-BR" b="1" dirty="0"/>
          </a:p>
          <a:p>
            <a:r>
              <a:rPr lang="pt-BR" b="1" dirty="0" err="1"/>
              <a:t>Likelihood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b="1" dirty="0"/>
              <a:t> </a:t>
            </a:r>
            <a:r>
              <a:rPr lang="pt-BR" b="1" dirty="0" err="1"/>
              <a:t>tests</a:t>
            </a:r>
            <a:r>
              <a:rPr lang="pt-BR" b="1" dirty="0"/>
              <a:t> for </a:t>
            </a:r>
            <a:r>
              <a:rPr lang="pt-BR" b="1" dirty="0" err="1"/>
              <a:t>model</a:t>
            </a:r>
            <a:r>
              <a:rPr lang="pt-BR" b="1" dirty="0"/>
              <a:t> </a:t>
            </a:r>
            <a:r>
              <a:rPr lang="pt-BR" b="1" dirty="0" err="1"/>
              <a:t>selection</a:t>
            </a:r>
            <a:r>
              <a:rPr lang="pt-BR" b="1" dirty="0"/>
              <a:t>. </a:t>
            </a:r>
          </a:p>
          <a:p>
            <a:pPr marL="0" indent="0">
              <a:buNone/>
            </a:pPr>
            <a:endParaRPr lang="pt-BR" b="1" dirty="0"/>
          </a:p>
          <a:p>
            <a:pPr algn="just">
              <a:buFont typeface="Wingdings" pitchFamily="2" charset="2"/>
              <a:buChar char="Ø"/>
            </a:pPr>
            <a:r>
              <a:rPr lang="en-IE" dirty="0"/>
              <a:t>The basic idea is that if the AIC (or BIC) is lower for a random coefficient model compared to a random intercept model then the gain in fit is worth the extra model complexity.</a:t>
            </a:r>
          </a:p>
          <a:p>
            <a:pPr>
              <a:buFont typeface="Wingdings" pitchFamily="2" charset="2"/>
              <a:buChar char="Ø"/>
            </a:pPr>
            <a:endParaRPr lang="pt-BR" b="1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209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9E96D3-106D-7D48-8EC7-DD88822BC56A}"/>
              </a:ext>
            </a:extLst>
          </p:cNvPr>
          <p:cNvSpPr/>
          <p:nvPr/>
        </p:nvSpPr>
        <p:spPr>
          <a:xfrm>
            <a:off x="476941" y="1490008"/>
            <a:ext cx="78445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452276"/>
                </a:solidFill>
                <a:latin typeface="+mj-lt"/>
              </a:rPr>
              <a:t>Example DATASETS</a:t>
            </a:r>
          </a:p>
          <a:p>
            <a:pPr algn="ctr"/>
            <a:endParaRPr lang="en-US" sz="6000" b="1" dirty="0">
              <a:solidFill>
                <a:srgbClr val="452276"/>
              </a:solidFill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452276"/>
                </a:solidFill>
                <a:latin typeface="+mj-lt"/>
              </a:rPr>
              <a:t>Bodysway</a:t>
            </a:r>
            <a:r>
              <a:rPr lang="en-US" sz="4000" b="1" dirty="0">
                <a:solidFill>
                  <a:srgbClr val="452276"/>
                </a:solidFill>
                <a:latin typeface="+mj-lt"/>
              </a:rPr>
              <a:t> (LMM)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452276"/>
                </a:solidFill>
                <a:latin typeface="+mj-lt"/>
              </a:rPr>
              <a:t>MTrill</a:t>
            </a:r>
            <a:r>
              <a:rPr lang="en-US" sz="4000" b="1" dirty="0">
                <a:solidFill>
                  <a:srgbClr val="452276"/>
                </a:solidFill>
                <a:latin typeface="+mj-lt"/>
              </a:rPr>
              <a:t> (GLMM)</a:t>
            </a:r>
          </a:p>
        </p:txBody>
      </p:sp>
    </p:spTree>
    <p:extLst>
      <p:ext uri="{BB962C8B-B14F-4D97-AF65-F5344CB8AC3E}">
        <p14:creationId xmlns:p14="http://schemas.microsoft.com/office/powerpoint/2010/main" val="83716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ADAPT Colours 2">
      <a:dk1>
        <a:sysClr val="windowText" lastClr="000000"/>
      </a:dk1>
      <a:lt1>
        <a:sysClr val="window" lastClr="FFFFFF"/>
      </a:lt1>
      <a:dk2>
        <a:srgbClr val="442276"/>
      </a:dk2>
      <a:lt2>
        <a:srgbClr val="1EA284"/>
      </a:lt2>
      <a:accent1>
        <a:srgbClr val="5F83C4"/>
      </a:accent1>
      <a:accent2>
        <a:srgbClr val="5EA6AC"/>
      </a:accent2>
      <a:accent3>
        <a:srgbClr val="128F3C"/>
      </a:accent3>
      <a:accent4>
        <a:srgbClr val="80BC42"/>
      </a:accent4>
      <a:accent5>
        <a:srgbClr val="271D74"/>
      </a:accent5>
      <a:accent6>
        <a:srgbClr val="C6002F"/>
      </a:accent6>
      <a:hlink>
        <a:srgbClr val="1CA285"/>
      </a:hlink>
      <a:folHlink>
        <a:srgbClr val="5F84C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1394</Words>
  <Application>Microsoft Macintosh PowerPoint</Application>
  <PresentationFormat>On-screen Show (4:3)</PresentationFormat>
  <Paragraphs>176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FS Truman Light</vt:lpstr>
      <vt:lpstr>Helvetica</vt:lpstr>
      <vt:lpstr>Wingdings</vt:lpstr>
      <vt:lpstr>Office Theme</vt:lpstr>
      <vt:lpstr>Mixed-effects models in R</vt:lpstr>
      <vt:lpstr>Outline</vt:lpstr>
      <vt:lpstr>Linear mixed-effects models (LMM or GLMM)</vt:lpstr>
      <vt:lpstr>Linear mixed-effects models (LMM or GLMM)</vt:lpstr>
      <vt:lpstr>Linear mixed-effects models (LMM or GLMM)</vt:lpstr>
      <vt:lpstr>Linear mixed-effects models (LMM or GLMM)</vt:lpstr>
      <vt:lpstr>Linear mixed-effects models (LMM or GLMM)</vt:lpstr>
      <vt:lpstr>Linear mixed-effects models (LMM or GLMM)</vt:lpstr>
      <vt:lpstr>PowerPoint Presentation</vt:lpstr>
      <vt:lpstr>PowerPoint Presentation</vt:lpstr>
      <vt:lpstr>Dataset 1: Bodysway dataset (LMM)</vt:lpstr>
      <vt:lpstr>Dataset 2: Mtrill dataset (GLMM)</vt:lpstr>
      <vt:lpstr>Dataset 2: MTrill dataset</vt:lpstr>
      <vt:lpstr>Dataset 2: MTrill dataset</vt:lpstr>
      <vt:lpstr>PowerPoint Presentation</vt:lpstr>
      <vt:lpstr>Reporting results</vt:lpstr>
      <vt:lpstr>Suggestions for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Tradução automática e avaliação de sistemas de tradução em interface com a Psicolinguística: um panorama da pesquisa</dc:title>
  <dc:creator>Natalia Resende</dc:creator>
  <cp:lastModifiedBy>Natalia Resende</cp:lastModifiedBy>
  <cp:revision>152</cp:revision>
  <dcterms:created xsi:type="dcterms:W3CDTF">2020-07-13T15:27:01Z</dcterms:created>
  <dcterms:modified xsi:type="dcterms:W3CDTF">2020-11-21T15:24:41Z</dcterms:modified>
</cp:coreProperties>
</file>